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62" r:id="rId2"/>
    <p:sldId id="263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2" r:id="rId11"/>
    <p:sldId id="275" r:id="rId12"/>
    <p:sldId id="273" r:id="rId13"/>
    <p:sldId id="274" r:id="rId14"/>
    <p:sldId id="276" r:id="rId15"/>
    <p:sldId id="277" r:id="rId16"/>
    <p:sldId id="278" r:id="rId17"/>
    <p:sldId id="280" r:id="rId18"/>
    <p:sldId id="279" r:id="rId19"/>
    <p:sldId id="281" r:id="rId20"/>
    <p:sldId id="282" r:id="rId21"/>
    <p:sldId id="289" r:id="rId22"/>
    <p:sldId id="283" r:id="rId23"/>
    <p:sldId id="285" r:id="rId24"/>
    <p:sldId id="290" r:id="rId25"/>
    <p:sldId id="286" r:id="rId26"/>
    <p:sldId id="284" r:id="rId27"/>
    <p:sldId id="287" r:id="rId28"/>
    <p:sldId id="288" r:id="rId29"/>
    <p:sldId id="258" r:id="rId30"/>
  </p:sldIdLst>
  <p:sldSz cx="9144000" cy="6858000" type="screen4x3"/>
  <p:notesSz cx="6858000" cy="9144000"/>
  <p:defaultTextStyle>
    <a:defPPr>
      <a:defRPr lang="nb-NO"/>
    </a:defPPr>
    <a:lvl1pPr marL="0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77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53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30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06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883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060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236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413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41489"/>
    <a:srgbClr val="E6E6E6"/>
    <a:srgbClr val="BEBEBE"/>
    <a:srgbClr val="CACACA"/>
    <a:srgbClr val="7F7F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ys stil 1 – utheving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Lys stil 3 – utheving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9012ECD-51FC-41F1-AA8D-1B2483CD663E}" styleName="Lys stil 2 – utheving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93296810-A885-4BE3-A3E7-6D5BEEA58F35}" styleName="Middels stil 2 – utheving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532" autoAdjust="0"/>
    <p:restoredTop sz="94660"/>
  </p:normalViewPr>
  <p:slideViewPr>
    <p:cSldViewPr snapToObjects="1">
      <p:cViewPr varScale="1">
        <p:scale>
          <a:sx n="120" d="100"/>
          <a:sy n="120" d="100"/>
        </p:scale>
        <p:origin x="1795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Objects="1">
      <p:cViewPr varScale="1">
        <p:scale>
          <a:sx n="97" d="100"/>
          <a:sy n="97" d="100"/>
        </p:scale>
        <p:origin x="-3582" y="-11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CD76E4-9962-45FA-82D6-08D5FB32A35B}" type="datetimeFigureOut">
              <a:rPr lang="nb-NO" smtClean="0"/>
              <a:pPr/>
              <a:t>16.01.2019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EB3468-C111-4127-BA06-B88D0C56B9B2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246114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740B34-E99F-48D6-807B-9E3FB6927646}" type="datetimeFigureOut">
              <a:rPr lang="nb-NO" smtClean="0"/>
              <a:pPr/>
              <a:t>16.01.2019</a:t>
            </a:fld>
            <a:endParaRPr lang="nb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E52B4-B065-49A3-A9C1-5445FCF4DCD3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026398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77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53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30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06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883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060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236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413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tro/ hvile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53600" cy="6865200"/>
          </a:xfrm>
          <a:prstGeom prst="rect">
            <a:avLst/>
          </a:prstGeom>
        </p:spPr>
      </p:pic>
      <p:sp>
        <p:nvSpPr>
          <p:cNvPr id="4" name="TextBox 9"/>
          <p:cNvSpPr txBox="1"/>
          <p:nvPr userDrawn="1"/>
        </p:nvSpPr>
        <p:spPr>
          <a:xfrm>
            <a:off x="2133600" y="5530334"/>
            <a:ext cx="2159883" cy="18466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nb-NO" sz="1200" noProof="1" smtClean="0">
                <a:solidFill>
                  <a:schemeClr val="bg1"/>
                </a:solidFill>
              </a:rPr>
              <a:t>www.samfunnsforskning.no</a:t>
            </a:r>
            <a:endParaRPr lang="nb-NO" sz="1200" noProof="1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vileslide - legg bilde under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-6412"/>
            <a:ext cx="0" cy="12824"/>
          </a:xfrm>
        </p:spPr>
        <p:txBody>
          <a:bodyPr/>
          <a:lstStyle>
            <a:lvl1pPr>
              <a:lnSpc>
                <a:spcPts val="50"/>
              </a:lnSpc>
              <a:defRPr sz="100">
                <a:solidFill>
                  <a:schemeClr val="bg1"/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-19236"/>
            <a:ext cx="0" cy="38472"/>
          </a:xfrm>
        </p:spPr>
        <p:txBody>
          <a:bodyPr/>
          <a:lstStyle>
            <a:lvl1pPr>
              <a:lnSpc>
                <a:spcPts val="50"/>
              </a:lnSpc>
              <a:defRPr sz="100">
                <a:solidFill>
                  <a:schemeClr val="bg1"/>
                </a:solidFill>
              </a:defRPr>
            </a:lvl1pPr>
          </a:lstStyle>
          <a:p>
            <a:fld id="{7B736B3F-DD3A-4638-BDE7-E2E0EC9584C9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med figu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291" tIns="32146" rIns="64291" bIns="32146" rtlCol="0" anchor="ctr"/>
          <a:lstStyle/>
          <a:p>
            <a:pPr algn="ctr"/>
            <a:endParaRPr lang="nb-NO" dirty="0"/>
          </a:p>
        </p:txBody>
      </p:sp>
      <p:pic>
        <p:nvPicPr>
          <p:cNvPr id="10" name="Picture 9" descr="blått_element.png"/>
          <p:cNvPicPr>
            <a:picLocks noChangeAspect="1"/>
          </p:cNvPicPr>
          <p:nvPr userDrawn="1"/>
        </p:nvPicPr>
        <p:blipFill>
          <a:blip r:embed="rId2" cstate="print"/>
          <a:srcRect l="18185" t="8330" r="7027" b="8330"/>
          <a:stretch>
            <a:fillRect/>
          </a:stretch>
        </p:blipFill>
        <p:spPr>
          <a:xfrm>
            <a:off x="1663031" y="571480"/>
            <a:ext cx="6838059" cy="5715040"/>
          </a:xfrm>
          <a:prstGeom prst="rect">
            <a:avLst/>
          </a:prstGeom>
        </p:spPr>
      </p:pic>
      <p:sp>
        <p:nvSpPr>
          <p:cNvPr id="19" name="Text Placeholder 17"/>
          <p:cNvSpPr>
            <a:spLocks noGrp="1"/>
          </p:cNvSpPr>
          <p:nvPr>
            <p:ph type="body" sz="quarter" idx="12"/>
          </p:nvPr>
        </p:nvSpPr>
        <p:spPr>
          <a:xfrm>
            <a:off x="1663700" y="1979613"/>
            <a:ext cx="5805488" cy="2905125"/>
          </a:xfrm>
          <a:solidFill>
            <a:schemeClr val="bg1"/>
          </a:solidFill>
        </p:spPr>
        <p:txBody>
          <a:bodyPr>
            <a:normAutofit/>
          </a:bodyPr>
          <a:lstStyle>
            <a:lvl1pPr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923750" y="2014974"/>
            <a:ext cx="5310432" cy="1261626"/>
          </a:xfrm>
        </p:spPr>
        <p:txBody>
          <a:bodyPr anchor="b" anchorCtr="0">
            <a:normAutofit/>
          </a:bodyPr>
          <a:lstStyle>
            <a:lvl1pPr>
              <a:defRPr sz="3200"/>
            </a:lvl1pPr>
          </a:lstStyle>
          <a:p>
            <a:r>
              <a:rPr lang="nb-NO" dirty="0" smtClean="0"/>
              <a:t>Klikk for å legge til tittel</a:t>
            </a:r>
            <a:endParaRPr lang="nb-NO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923750" y="3529285"/>
            <a:ext cx="5310432" cy="384721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  <a:latin typeface="+mj-lt"/>
              </a:defRPr>
            </a:lvl1pPr>
            <a:lvl2pPr marL="4571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dirty="0" smtClean="0"/>
              <a:t>Klikk for å legge til undertittel</a:t>
            </a:r>
            <a:endParaRPr lang="nb-NO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1923750" y="4318114"/>
            <a:ext cx="5310432" cy="193508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buNone/>
              <a:defRPr sz="1100">
                <a:solidFill>
                  <a:srgbClr val="7F7F7F"/>
                </a:solidFill>
                <a:latin typeface="+mj-lt"/>
              </a:defRPr>
            </a:lvl1pPr>
            <a:lvl2pPr>
              <a:buNone/>
              <a:defRPr sz="1100"/>
            </a:lvl2pPr>
            <a:lvl3pPr>
              <a:buNone/>
              <a:defRPr sz="1100"/>
            </a:lvl3pPr>
            <a:lvl4pPr>
              <a:buNone/>
              <a:defRPr sz="1100"/>
            </a:lvl4pPr>
            <a:lvl5pPr>
              <a:buNone/>
              <a:defRPr sz="1100"/>
            </a:lvl5pPr>
          </a:lstStyle>
          <a:p>
            <a:pPr lvl="0"/>
            <a:r>
              <a:rPr lang="nb-NO" dirty="0" smtClean="0"/>
              <a:t>Navn </a:t>
            </a:r>
            <a:r>
              <a:rPr lang="nb-NO" dirty="0" err="1" smtClean="0"/>
              <a:t>Navnesen</a:t>
            </a:r>
            <a:endParaRPr lang="nb-NO" dirty="0" smtClean="0"/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1923750" y="4511622"/>
            <a:ext cx="5310432" cy="173124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buNone/>
              <a:defRPr sz="1100">
                <a:solidFill>
                  <a:srgbClr val="7F7F7F"/>
                </a:solidFill>
                <a:latin typeface="+mj-lt"/>
              </a:defRPr>
            </a:lvl1pPr>
            <a:lvl2pPr>
              <a:buNone/>
              <a:defRPr sz="1100"/>
            </a:lvl2pPr>
            <a:lvl3pPr>
              <a:buNone/>
              <a:defRPr sz="1100"/>
            </a:lvl3pPr>
            <a:lvl4pPr>
              <a:buNone/>
              <a:defRPr sz="1100"/>
            </a:lvl4pPr>
            <a:lvl5pPr>
              <a:buNone/>
              <a:defRPr sz="1100"/>
            </a:lvl5pPr>
          </a:lstStyle>
          <a:p>
            <a:pPr lvl="0"/>
            <a:r>
              <a:rPr lang="nb-NO" dirty="0" smtClean="0"/>
              <a:t>Sted, dato</a:t>
            </a:r>
          </a:p>
        </p:txBody>
      </p:sp>
      <p:pic>
        <p:nvPicPr>
          <p:cNvPr id="9" name="Bild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6154" cy="740666"/>
          </a:xfrm>
          <a:prstGeom prst="rect">
            <a:avLst/>
          </a:prstGeom>
        </p:spPr>
      </p:pic>
      <p:sp>
        <p:nvSpPr>
          <p:cNvPr id="16" name="Text Placeholder 15"/>
          <p:cNvSpPr>
            <a:spLocks noGrp="1"/>
          </p:cNvSpPr>
          <p:nvPr>
            <p:ph type="body" sz="quarter" idx="13" hasCustomPrompt="1"/>
          </p:nvPr>
        </p:nvSpPr>
        <p:spPr>
          <a:xfrm>
            <a:off x="1923750" y="3510000"/>
            <a:ext cx="5310000" cy="10800"/>
          </a:xfrm>
          <a:solidFill>
            <a:srgbClr val="CACACA"/>
          </a:solidFill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nb-NO" dirty="0" smtClean="0"/>
              <a:t> </a:t>
            </a:r>
            <a:endParaRPr lang="nb-NO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4"/>
          </p:nvPr>
        </p:nvSpPr>
        <p:spPr>
          <a:xfrm>
            <a:off x="0" y="-7694"/>
            <a:ext cx="0" cy="15389"/>
          </a:xfrm>
        </p:spPr>
        <p:txBody>
          <a:bodyPr/>
          <a:lstStyle>
            <a:lvl1pPr>
              <a:defRPr sz="100">
                <a:solidFill>
                  <a:srgbClr val="E6E6E6"/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5"/>
          </p:nvPr>
        </p:nvSpPr>
        <p:spPr>
          <a:xfrm>
            <a:off x="0" y="-23083"/>
            <a:ext cx="0" cy="46166"/>
          </a:xfrm>
        </p:spPr>
        <p:txBody>
          <a:bodyPr/>
          <a:lstStyle>
            <a:lvl1pPr>
              <a:defRPr sz="100">
                <a:solidFill>
                  <a:srgbClr val="E6E6E6"/>
                </a:solidFill>
              </a:defRPr>
            </a:lvl1pPr>
          </a:lstStyle>
          <a:p>
            <a:fld id="{7B736B3F-DD3A-4638-BDE7-E2E0EC9584C9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uten figu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291" tIns="32146" rIns="64291" bIns="32146" rtlCol="0" anchor="ctr"/>
          <a:lstStyle/>
          <a:p>
            <a:pPr algn="ctr"/>
            <a:endParaRPr lang="nb-NO" dirty="0"/>
          </a:p>
        </p:txBody>
      </p:sp>
      <p:sp>
        <p:nvSpPr>
          <p:cNvPr id="19" name="Text Placeholder 17"/>
          <p:cNvSpPr>
            <a:spLocks noGrp="1"/>
          </p:cNvSpPr>
          <p:nvPr>
            <p:ph type="body" sz="quarter" idx="12"/>
          </p:nvPr>
        </p:nvSpPr>
        <p:spPr>
          <a:xfrm>
            <a:off x="1663700" y="1979613"/>
            <a:ext cx="5805488" cy="2905125"/>
          </a:xfrm>
          <a:solidFill>
            <a:schemeClr val="bg1"/>
          </a:solidFill>
        </p:spPr>
        <p:txBody>
          <a:bodyPr>
            <a:normAutofit/>
          </a:bodyPr>
          <a:lstStyle>
            <a:lvl1pPr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923750" y="2014974"/>
            <a:ext cx="5310432" cy="1261626"/>
          </a:xfrm>
        </p:spPr>
        <p:txBody>
          <a:bodyPr anchor="b" anchorCtr="0">
            <a:normAutofit/>
          </a:bodyPr>
          <a:lstStyle>
            <a:lvl1pPr>
              <a:defRPr sz="3200"/>
            </a:lvl1pPr>
          </a:lstStyle>
          <a:p>
            <a:r>
              <a:rPr lang="nb-NO" dirty="0" smtClean="0"/>
              <a:t>Klikk for å legge til tittel</a:t>
            </a:r>
            <a:endParaRPr lang="nb-NO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923750" y="3529285"/>
            <a:ext cx="5310432" cy="384721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200" baseline="0">
                <a:solidFill>
                  <a:schemeClr val="tx1"/>
                </a:solidFill>
                <a:latin typeface="+mj-lt"/>
              </a:defRPr>
            </a:lvl1pPr>
            <a:lvl2pPr marL="4571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dirty="0" smtClean="0"/>
              <a:t>Klikk for å legge til undertittel</a:t>
            </a:r>
            <a:endParaRPr lang="nb-NO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1923750" y="4318114"/>
            <a:ext cx="5310432" cy="193508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buNone/>
              <a:defRPr sz="1100">
                <a:solidFill>
                  <a:srgbClr val="7F7F7F"/>
                </a:solidFill>
                <a:latin typeface="+mj-lt"/>
              </a:defRPr>
            </a:lvl1pPr>
            <a:lvl2pPr>
              <a:buNone/>
              <a:defRPr sz="1100"/>
            </a:lvl2pPr>
            <a:lvl3pPr>
              <a:buNone/>
              <a:defRPr sz="1100"/>
            </a:lvl3pPr>
            <a:lvl4pPr>
              <a:buNone/>
              <a:defRPr sz="1100"/>
            </a:lvl4pPr>
            <a:lvl5pPr>
              <a:buNone/>
              <a:defRPr sz="1100"/>
            </a:lvl5pPr>
          </a:lstStyle>
          <a:p>
            <a:pPr lvl="0"/>
            <a:r>
              <a:rPr lang="nb-NO" dirty="0" smtClean="0"/>
              <a:t>Navn </a:t>
            </a:r>
            <a:r>
              <a:rPr lang="nb-NO" dirty="0" err="1" smtClean="0"/>
              <a:t>Navnesen</a:t>
            </a:r>
            <a:endParaRPr lang="nb-NO" dirty="0" smtClean="0"/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1923750" y="4511622"/>
            <a:ext cx="5310432" cy="173124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buNone/>
              <a:defRPr sz="1100">
                <a:solidFill>
                  <a:srgbClr val="7F7F7F"/>
                </a:solidFill>
                <a:latin typeface="+mj-lt"/>
              </a:defRPr>
            </a:lvl1pPr>
            <a:lvl2pPr>
              <a:buNone/>
              <a:defRPr sz="1100"/>
            </a:lvl2pPr>
            <a:lvl3pPr>
              <a:buNone/>
              <a:defRPr sz="1100"/>
            </a:lvl3pPr>
            <a:lvl4pPr>
              <a:buNone/>
              <a:defRPr sz="1100"/>
            </a:lvl4pPr>
            <a:lvl5pPr>
              <a:buNone/>
              <a:defRPr sz="1100"/>
            </a:lvl5pPr>
          </a:lstStyle>
          <a:p>
            <a:pPr lvl="0"/>
            <a:r>
              <a:rPr lang="nb-NO" dirty="0" smtClean="0"/>
              <a:t>Sted, dato</a:t>
            </a:r>
          </a:p>
        </p:txBody>
      </p:sp>
      <p:pic>
        <p:nvPicPr>
          <p:cNvPr id="9" name="Bild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6154" cy="740666"/>
          </a:xfrm>
          <a:prstGeom prst="rect">
            <a:avLst/>
          </a:prstGeom>
        </p:spPr>
      </p:pic>
      <p:sp>
        <p:nvSpPr>
          <p:cNvPr id="10" name="Text Placeholder 15"/>
          <p:cNvSpPr>
            <a:spLocks noGrp="1"/>
          </p:cNvSpPr>
          <p:nvPr>
            <p:ph type="body" sz="quarter" idx="13" hasCustomPrompt="1"/>
          </p:nvPr>
        </p:nvSpPr>
        <p:spPr>
          <a:xfrm>
            <a:off x="1923750" y="3510000"/>
            <a:ext cx="5310000" cy="10800"/>
          </a:xfrm>
          <a:solidFill>
            <a:srgbClr val="CACACA"/>
          </a:solidFill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nb-NO" dirty="0" smtClean="0"/>
              <a:t> </a:t>
            </a:r>
            <a:endParaRPr lang="nb-NO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4"/>
          </p:nvPr>
        </p:nvSpPr>
        <p:spPr>
          <a:xfrm>
            <a:off x="0" y="-7694"/>
            <a:ext cx="0" cy="15389"/>
          </a:xfrm>
        </p:spPr>
        <p:txBody>
          <a:bodyPr/>
          <a:lstStyle>
            <a:lvl1pPr>
              <a:defRPr sz="100">
                <a:solidFill>
                  <a:srgbClr val="E6E6E6"/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5"/>
          </p:nvPr>
        </p:nvSpPr>
        <p:spPr>
          <a:xfrm>
            <a:off x="0" y="-23083"/>
            <a:ext cx="0" cy="46166"/>
          </a:xfrm>
        </p:spPr>
        <p:txBody>
          <a:bodyPr/>
          <a:lstStyle>
            <a:lvl1pPr>
              <a:defRPr sz="100">
                <a:solidFill>
                  <a:srgbClr val="E6E6E6"/>
                </a:solidFill>
              </a:defRPr>
            </a:lvl1pPr>
          </a:lstStyle>
          <a:p>
            <a:fld id="{7B736B3F-DD3A-4638-BDE7-E2E0EC9584C9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nnhold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b-NO" dirty="0" smtClean="0"/>
              <a:t>Klikk for å legge til tittel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285200" y="1447799"/>
            <a:ext cx="7380000" cy="4932000"/>
          </a:xfrm>
        </p:spPr>
        <p:txBody>
          <a:bodyPr/>
          <a:lstStyle/>
          <a:p>
            <a:pPr lvl="0"/>
            <a:r>
              <a:rPr lang="nb-NO" dirty="0" smtClean="0"/>
              <a:t>Klikk for å legge til tekst</a:t>
            </a:r>
          </a:p>
          <a:p>
            <a:pPr lvl="1"/>
            <a:r>
              <a:rPr lang="nb-NO" dirty="0" smtClean="0"/>
              <a:t>Second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2"/>
            <a:r>
              <a:rPr lang="nb-NO" dirty="0" smtClean="0"/>
              <a:t>Third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3"/>
            <a:r>
              <a:rPr lang="nb-NO" dirty="0" err="1" smtClean="0"/>
              <a:t>Fourth</a:t>
            </a:r>
            <a:r>
              <a:rPr lang="nb-NO" dirty="0" smtClean="0"/>
              <a:t>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4"/>
            <a:r>
              <a:rPr lang="nb-NO" dirty="0" smtClean="0"/>
              <a:t>Fifth </a:t>
            </a:r>
            <a:r>
              <a:rPr lang="nb-NO" dirty="0" err="1" smtClean="0"/>
              <a:t>level</a:t>
            </a:r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36B3F-DD3A-4638-BDE7-E2E0EC9584C9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7" name="TekstSylinder 6"/>
          <p:cNvSpPr txBox="1"/>
          <p:nvPr userDrawn="1"/>
        </p:nvSpPr>
        <p:spPr>
          <a:xfrm>
            <a:off x="1710267" y="6646333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b-NO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holds slide +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285874" y="685800"/>
            <a:ext cx="5590382" cy="573474"/>
          </a:xfrm>
        </p:spPr>
        <p:txBody>
          <a:bodyPr/>
          <a:lstStyle/>
          <a:p>
            <a:r>
              <a:rPr lang="nb-NO" dirty="0" smtClean="0"/>
              <a:t>Klikk for å legge til tittel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285200" y="1447799"/>
            <a:ext cx="5591056" cy="4932000"/>
          </a:xfrm>
        </p:spPr>
        <p:txBody>
          <a:bodyPr/>
          <a:lstStyle/>
          <a:p>
            <a:pPr lvl="0"/>
            <a:r>
              <a:rPr lang="nb-NO" dirty="0" smtClean="0"/>
              <a:t>Klikk for å legge til tekst</a:t>
            </a:r>
          </a:p>
          <a:p>
            <a:pPr lvl="1"/>
            <a:r>
              <a:rPr lang="nb-NO" dirty="0" smtClean="0"/>
              <a:t>Second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2"/>
            <a:r>
              <a:rPr lang="nb-NO" dirty="0" smtClean="0"/>
              <a:t>Third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3"/>
            <a:r>
              <a:rPr lang="nb-NO" dirty="0" err="1" smtClean="0"/>
              <a:t>Fourth</a:t>
            </a:r>
            <a:r>
              <a:rPr lang="nb-NO" dirty="0" smtClean="0"/>
              <a:t>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4"/>
            <a:r>
              <a:rPr lang="nb-NO" dirty="0" smtClean="0"/>
              <a:t>Fifth </a:t>
            </a:r>
            <a:r>
              <a:rPr lang="nb-NO" dirty="0" err="1" smtClean="0"/>
              <a:t>level</a:t>
            </a:r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36B3F-DD3A-4638-BDE7-E2E0EC9584C9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7" name="TekstSylinder 6"/>
          <p:cNvSpPr txBox="1"/>
          <p:nvPr userDrawn="1"/>
        </p:nvSpPr>
        <p:spPr>
          <a:xfrm>
            <a:off x="1710267" y="6646333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b-NO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984000" y="0"/>
            <a:ext cx="2160000" cy="6858000"/>
          </a:xfrm>
        </p:spPr>
        <p:txBody>
          <a:bodyPr lIns="180000" rIns="180000" anchor="ctr" anchorCtr="1">
            <a:normAutofit/>
          </a:bodyPr>
          <a:lstStyle>
            <a:lvl1pPr marL="154800">
              <a:defRPr sz="1200"/>
            </a:lvl1pPr>
          </a:lstStyle>
          <a:p>
            <a:r>
              <a:rPr lang="nb-NO" dirty="0" smtClean="0"/>
              <a:t>Klikk ikon for å legge til bilde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8681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ldekkende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b-NO" dirty="0" smtClean="0"/>
              <a:t>Klikk for å legge til tittel</a:t>
            </a:r>
            <a:endParaRPr lang="nb-NO" dirty="0"/>
          </a:p>
        </p:txBody>
      </p:sp>
      <p:sp>
        <p:nvSpPr>
          <p:cNvPr id="7" name="TekstSylinder 6"/>
          <p:cNvSpPr txBox="1"/>
          <p:nvPr userDrawn="1"/>
        </p:nvSpPr>
        <p:spPr>
          <a:xfrm>
            <a:off x="1710267" y="6646333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b-NO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1341438"/>
            <a:ext cx="9144000" cy="5516562"/>
          </a:xfrm>
        </p:spPr>
        <p:txBody>
          <a:bodyPr anchor="ctr" anchorCtr="1">
            <a:normAutofit/>
          </a:bodyPr>
          <a:lstStyle>
            <a:lvl1pPr>
              <a:defRPr sz="1200" baseline="0"/>
            </a:lvl1pPr>
          </a:lstStyle>
          <a:p>
            <a:r>
              <a:rPr lang="nb-NO" dirty="0" smtClean="0"/>
              <a:t>Klikk ikon for å legge til bilde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4312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b-NO" dirty="0" smtClean="0"/>
              <a:t>Klikk for å legge til tittel</a:t>
            </a:r>
            <a:endParaRPr lang="nb-NO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36B3F-DD3A-4638-BDE7-E2E0EC9584C9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36B3F-DD3A-4638-BDE7-E2E0EC9584C9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holdslide 2-de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b-NO" dirty="0" smtClean="0"/>
              <a:t>Klikk for å legge til tittel</a:t>
            </a:r>
            <a:endParaRPr lang="nb-NO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36B3F-DD3A-4638-BDE7-E2E0EC9584C9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8" name="Content Placeholder 2"/>
          <p:cNvSpPr>
            <a:spLocks noGrp="1"/>
          </p:cNvSpPr>
          <p:nvPr>
            <p:ph idx="1" hasCustomPrompt="1"/>
          </p:nvPr>
        </p:nvSpPr>
        <p:spPr>
          <a:xfrm>
            <a:off x="1285200" y="1447799"/>
            <a:ext cx="3564000" cy="4932000"/>
          </a:xfrm>
        </p:spPr>
        <p:txBody>
          <a:bodyPr/>
          <a:lstStyle>
            <a:lvl1pPr>
              <a:defRPr sz="2400"/>
            </a:lvl1pPr>
          </a:lstStyle>
          <a:p>
            <a:pPr lvl="0"/>
            <a:r>
              <a:rPr lang="nb-NO" dirty="0" smtClean="0"/>
              <a:t>Klikk for å legge til tekst</a:t>
            </a:r>
          </a:p>
          <a:p>
            <a:pPr lvl="1"/>
            <a:r>
              <a:rPr lang="nb-NO" dirty="0" smtClean="0"/>
              <a:t>Second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2"/>
            <a:r>
              <a:rPr lang="nb-NO" dirty="0" smtClean="0"/>
              <a:t>Third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3"/>
            <a:r>
              <a:rPr lang="nb-NO" dirty="0" err="1" smtClean="0"/>
              <a:t>Fourth</a:t>
            </a:r>
            <a:r>
              <a:rPr lang="nb-NO" dirty="0" smtClean="0"/>
              <a:t>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4"/>
            <a:r>
              <a:rPr lang="nb-NO" dirty="0" smtClean="0"/>
              <a:t>Fifth </a:t>
            </a:r>
            <a:r>
              <a:rPr lang="nb-NO" dirty="0" err="1" smtClean="0"/>
              <a:t>level</a:t>
            </a:r>
            <a:endParaRPr lang="nb-NO" dirty="0"/>
          </a:p>
        </p:txBody>
      </p:sp>
      <p:sp>
        <p:nvSpPr>
          <p:cNvPr id="9" name="Content Placeholder 2"/>
          <p:cNvSpPr>
            <a:spLocks noGrp="1"/>
          </p:cNvSpPr>
          <p:nvPr>
            <p:ph idx="13" hasCustomPrompt="1"/>
          </p:nvPr>
        </p:nvSpPr>
        <p:spPr>
          <a:xfrm>
            <a:off x="5104838" y="1447799"/>
            <a:ext cx="3564000" cy="4932000"/>
          </a:xfrm>
        </p:spPr>
        <p:txBody>
          <a:bodyPr/>
          <a:lstStyle>
            <a:lvl1pPr>
              <a:defRPr sz="2400"/>
            </a:lvl1pPr>
          </a:lstStyle>
          <a:p>
            <a:pPr lvl="0"/>
            <a:r>
              <a:rPr lang="nb-NO" dirty="0" smtClean="0"/>
              <a:t>Klikk for å legge til tekst</a:t>
            </a:r>
          </a:p>
          <a:p>
            <a:pPr lvl="1"/>
            <a:r>
              <a:rPr lang="nb-NO" dirty="0" smtClean="0"/>
              <a:t>Second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2"/>
            <a:r>
              <a:rPr lang="nb-NO" dirty="0" smtClean="0"/>
              <a:t>Third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3"/>
            <a:r>
              <a:rPr lang="nb-NO" dirty="0" err="1" smtClean="0"/>
              <a:t>Fourth</a:t>
            </a:r>
            <a:r>
              <a:rPr lang="nb-NO" dirty="0" smtClean="0"/>
              <a:t>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4"/>
            <a:r>
              <a:rPr lang="nb-NO" dirty="0" smtClean="0"/>
              <a:t>Fifth </a:t>
            </a:r>
            <a:r>
              <a:rPr lang="nb-NO" dirty="0" err="1" smtClean="0"/>
              <a:t>level</a:t>
            </a:r>
            <a:endParaRPr lang="nb-NO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85874" y="685800"/>
            <a:ext cx="7380000" cy="573474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nb-NO" dirty="0" smtClean="0"/>
              <a:t>Klikk for å legge til tittel</a:t>
            </a:r>
            <a:endParaRPr lang="nb-NO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200" y="1447800"/>
            <a:ext cx="7380000" cy="4928383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pPr lvl="0"/>
            <a:r>
              <a:rPr lang="nb-NO" dirty="0" smtClean="0"/>
              <a:t>Klikk for å legge til tekst</a:t>
            </a:r>
          </a:p>
          <a:p>
            <a:pPr lvl="1"/>
            <a:r>
              <a:rPr lang="nb-NO" dirty="0" smtClean="0"/>
              <a:t>Second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2"/>
            <a:r>
              <a:rPr lang="nb-NO" dirty="0" smtClean="0"/>
              <a:t>Third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3"/>
            <a:r>
              <a:rPr lang="nb-NO" dirty="0" err="1" smtClean="0"/>
              <a:t>Fourth</a:t>
            </a:r>
            <a:r>
              <a:rPr lang="nb-NO" dirty="0" smtClean="0"/>
              <a:t>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4"/>
            <a:r>
              <a:rPr lang="nb-NO" dirty="0" smtClean="0"/>
              <a:t>Fifth </a:t>
            </a:r>
            <a:r>
              <a:rPr lang="nb-NO" dirty="0" err="1" smtClean="0"/>
              <a:t>level</a:t>
            </a:r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63267" y="6574917"/>
            <a:ext cx="4434359" cy="123111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r">
              <a:defRPr sz="800">
                <a:solidFill>
                  <a:srgbClr val="7F7F7F"/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12088" y="6574917"/>
            <a:ext cx="749400" cy="123111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r">
              <a:defRPr sz="800">
                <a:solidFill>
                  <a:srgbClr val="7F7F7F"/>
                </a:solidFill>
              </a:defRPr>
            </a:lvl1pPr>
          </a:lstStyle>
          <a:p>
            <a:fld id="{7B736B3F-DD3A-4638-BDE7-E2E0EC9584C9}" type="slidenum">
              <a:rPr lang="nb-NO" smtClean="0"/>
              <a:pPr/>
              <a:t>‹#›</a:t>
            </a:fld>
            <a:endParaRPr lang="nb-NO"/>
          </a:p>
        </p:txBody>
      </p:sp>
      <p:cxnSp>
        <p:nvCxnSpPr>
          <p:cNvPr id="9" name="Straight Connector 8"/>
          <p:cNvCxnSpPr/>
          <p:nvPr/>
        </p:nvCxnSpPr>
        <p:spPr>
          <a:xfrm>
            <a:off x="222750" y="6480000"/>
            <a:ext cx="8730281" cy="1117"/>
          </a:xfrm>
          <a:prstGeom prst="line">
            <a:avLst/>
          </a:prstGeom>
          <a:ln w="12700">
            <a:solidFill>
              <a:srgbClr val="BEBEB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302324" y="6574917"/>
            <a:ext cx="2159883" cy="123111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nb-NO" sz="800" noProof="1" smtClean="0">
                <a:solidFill>
                  <a:srgbClr val="7F7F7F"/>
                </a:solidFill>
              </a:rPr>
              <a:t>www.samfunnsforskning.no</a:t>
            </a:r>
            <a:endParaRPr lang="nb-NO" sz="800" noProof="1">
              <a:solidFill>
                <a:srgbClr val="7F7F7F"/>
              </a:solidFill>
            </a:endParaRPr>
          </a:p>
        </p:txBody>
      </p:sp>
      <p:pic>
        <p:nvPicPr>
          <p:cNvPr id="11" name="Bilde 10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6154" cy="74066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2" r:id="rId2"/>
    <p:sldLayoutId id="2147483649" r:id="rId3"/>
    <p:sldLayoutId id="2147483650" r:id="rId4"/>
    <p:sldLayoutId id="2147483664" r:id="rId5"/>
    <p:sldLayoutId id="2147483663" r:id="rId6"/>
    <p:sldLayoutId id="2147483654" r:id="rId7"/>
    <p:sldLayoutId id="2147483655" r:id="rId8"/>
    <p:sldLayoutId id="2147483652" r:id="rId9"/>
    <p:sldLayoutId id="2147483661" r:id="rId10"/>
  </p:sldLayoutIdLst>
  <p:hf hdr="0" dt="0"/>
  <p:txStyles>
    <p:titleStyle>
      <a:lvl1pPr algn="l" defTabSz="914353" rtl="0" eaLnBrk="1" latinLnBrk="0" hangingPunct="1">
        <a:spcBef>
          <a:spcPct val="0"/>
        </a:spcBef>
        <a:buNone/>
        <a:defRPr sz="37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91981" indent="-191981" algn="l" defTabSz="914353" rtl="0" eaLnBrk="1" latinLnBrk="0" hangingPunct="1">
        <a:spcBef>
          <a:spcPct val="20000"/>
        </a:spcBef>
        <a:spcAft>
          <a:spcPts val="759"/>
        </a:spcAft>
        <a:buClr>
          <a:schemeClr val="tx2"/>
        </a:buClr>
        <a:buFont typeface="Lucida Grande"/>
        <a:buChar char="·"/>
        <a:defRPr sz="2800" kern="1200" baseline="0">
          <a:solidFill>
            <a:schemeClr val="tx1"/>
          </a:solidFill>
          <a:latin typeface="Cambria"/>
          <a:ea typeface="+mn-ea"/>
          <a:cs typeface="Cambria"/>
        </a:defRPr>
      </a:lvl1pPr>
      <a:lvl2pPr marL="502277" indent="-214305" algn="l" defTabSz="914353" rtl="0" eaLnBrk="1" latinLnBrk="0" hangingPunct="1">
        <a:spcBef>
          <a:spcPct val="20000"/>
        </a:spcBef>
        <a:spcAft>
          <a:spcPts val="759"/>
        </a:spcAft>
        <a:buClr>
          <a:schemeClr val="tx2"/>
        </a:buClr>
        <a:buFont typeface="Lucida Grande"/>
        <a:buChar char="·"/>
        <a:defRPr sz="2200" kern="1200">
          <a:solidFill>
            <a:schemeClr val="tx1"/>
          </a:solidFill>
          <a:latin typeface="Cambria"/>
          <a:ea typeface="+mn-ea"/>
          <a:cs typeface="Cambria"/>
        </a:defRPr>
      </a:lvl2pPr>
      <a:lvl3pPr marL="945397" indent="-231048" algn="l" defTabSz="914353" rtl="0" eaLnBrk="1" latinLnBrk="0" hangingPunct="1">
        <a:spcBef>
          <a:spcPct val="20000"/>
        </a:spcBef>
        <a:spcAft>
          <a:spcPts val="759"/>
        </a:spcAft>
        <a:buClr>
          <a:schemeClr val="tx2"/>
        </a:buClr>
        <a:buFont typeface="Lucida Grande"/>
        <a:buChar char="·"/>
        <a:defRPr sz="2200" kern="1200">
          <a:solidFill>
            <a:schemeClr val="tx1"/>
          </a:solidFill>
          <a:latin typeface="Cambria"/>
          <a:ea typeface="+mn-ea"/>
          <a:cs typeface="Cambria"/>
        </a:defRPr>
      </a:lvl3pPr>
      <a:lvl4pPr marL="1386285" indent="-227699" algn="l" defTabSz="914353" rtl="0" eaLnBrk="1" latinLnBrk="0" hangingPunct="1">
        <a:spcBef>
          <a:spcPct val="20000"/>
        </a:spcBef>
        <a:spcAft>
          <a:spcPts val="759"/>
        </a:spcAft>
        <a:buClr>
          <a:schemeClr val="tx2"/>
        </a:buClr>
        <a:buFont typeface="Lucida Grande"/>
        <a:buChar char="·"/>
        <a:defRPr sz="2200" kern="1200">
          <a:solidFill>
            <a:schemeClr val="tx1"/>
          </a:solidFill>
          <a:latin typeface="Cambria"/>
          <a:ea typeface="+mn-ea"/>
          <a:cs typeface="Cambria"/>
        </a:defRPr>
      </a:lvl4pPr>
      <a:lvl5pPr marL="1894143" indent="-227699" algn="l" defTabSz="914353" rtl="0" eaLnBrk="1" latinLnBrk="0" hangingPunct="1">
        <a:spcBef>
          <a:spcPct val="20000"/>
        </a:spcBef>
        <a:spcAft>
          <a:spcPts val="759"/>
        </a:spcAft>
        <a:buClr>
          <a:schemeClr val="tx2"/>
        </a:buClr>
        <a:buFont typeface="Lucida Grande"/>
        <a:buChar char="·"/>
        <a:defRPr sz="2200" kern="1200">
          <a:solidFill>
            <a:schemeClr val="tx1"/>
          </a:solidFill>
          <a:latin typeface="Cambria"/>
          <a:ea typeface="+mn-ea"/>
          <a:cs typeface="Cambria"/>
        </a:defRPr>
      </a:lvl5pPr>
      <a:lvl6pPr marL="2514471" indent="-228588" algn="l" defTabSz="91435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48" indent="-228588" algn="l" defTabSz="91435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5" indent="-228588" algn="l" defTabSz="91435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1" indent="-228588" algn="l" defTabSz="91435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7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3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0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6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3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0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36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3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3132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281488" y="753087"/>
            <a:ext cx="7380000" cy="573474"/>
          </a:xfrm>
        </p:spPr>
        <p:txBody>
          <a:bodyPr>
            <a:normAutofit/>
          </a:bodyPr>
          <a:lstStyle/>
          <a:p>
            <a:r>
              <a:rPr lang="nb-NO" dirty="0" smtClean="0"/>
              <a:t>Boforholdsvariabler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331640" y="1484784"/>
            <a:ext cx="6580448" cy="4320480"/>
          </a:xfrm>
        </p:spPr>
        <p:txBody>
          <a:bodyPr>
            <a:normAutofit fontScale="92500"/>
          </a:bodyPr>
          <a:lstStyle/>
          <a:p>
            <a:r>
              <a:rPr lang="nb-NO" dirty="0" smtClean="0"/>
              <a:t>Boligkvalitet:</a:t>
            </a:r>
          </a:p>
          <a:p>
            <a:pPr lvl="1"/>
            <a:r>
              <a:rPr lang="nb-NO" dirty="0" smtClean="0"/>
              <a:t>Trangboddhet: 1) antall rom i boligen er lavere enn antall personer/én person bor på ett rom og 2) antall kvm er under 25 per person</a:t>
            </a:r>
          </a:p>
          <a:p>
            <a:pPr lvl="1"/>
            <a:r>
              <a:rPr lang="nb-NO" dirty="0" smtClean="0"/>
              <a:t>Støy: gjennomsnittlig støynivå per døgn &gt; 55 dB (WHO)</a:t>
            </a:r>
          </a:p>
          <a:p>
            <a:r>
              <a:rPr lang="nb-NO" dirty="0" smtClean="0"/>
              <a:t>Disposisjonsform: eie/leie</a:t>
            </a:r>
          </a:p>
          <a:p>
            <a:r>
              <a:rPr lang="nb-NO" dirty="0" smtClean="0"/>
              <a:t>Nabolag (grunnkrets):</a:t>
            </a:r>
          </a:p>
          <a:p>
            <a:pPr lvl="1"/>
            <a:r>
              <a:rPr lang="nb-NO" dirty="0" smtClean="0"/>
              <a:t>Andel ikke-vestlige innvandrere, utdanningsnivå, andel uføretrygdede, andel sosialhjelpsmottakere, medianinntekt</a:t>
            </a:r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36B3F-DD3A-4638-BDE7-E2E0EC9584C9}" type="slidenum">
              <a:rPr lang="nb-NO" smtClean="0"/>
              <a:pPr/>
              <a:t>10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3988014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Boforholdsvariabler</a:t>
            </a:r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36B3F-DD3A-4638-BDE7-E2E0EC9584C9}" type="slidenum">
              <a:rPr lang="nb-NO" smtClean="0"/>
              <a:pPr/>
              <a:t>11</a:t>
            </a:fld>
            <a:endParaRPr lang="nb-NO" dirty="0"/>
          </a:p>
        </p:txBody>
      </p:sp>
      <p:pic>
        <p:nvPicPr>
          <p:cNvPr id="6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1700808"/>
            <a:ext cx="7992375" cy="3581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32919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Utfallsvariabler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Nasjonale prøver i 5. og 8. klasse (11 og 14 år)</a:t>
            </a:r>
          </a:p>
          <a:p>
            <a:r>
              <a:rPr lang="nb-NO" dirty="0" smtClean="0"/>
              <a:t>Grunnskolepoeng (16 år)</a:t>
            </a:r>
          </a:p>
          <a:p>
            <a:r>
              <a:rPr lang="nb-NO" dirty="0" smtClean="0"/>
              <a:t>Fullføring av videregående skole ved 21 år</a:t>
            </a:r>
          </a:p>
          <a:p>
            <a:r>
              <a:rPr lang="nb-NO" dirty="0" smtClean="0"/>
              <a:t>NEET ved 21 og 29 år</a:t>
            </a:r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36B3F-DD3A-4638-BDE7-E2E0EC9584C9}" type="slidenum">
              <a:rPr lang="nb-NO" smtClean="0"/>
              <a:pPr/>
              <a:t>12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2563012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Kontrollvariabler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Individuelle kjennetegn:</a:t>
            </a:r>
          </a:p>
          <a:p>
            <a:pPr lvl="1"/>
            <a:r>
              <a:rPr lang="nb-NO" dirty="0" smtClean="0"/>
              <a:t>Kjønn</a:t>
            </a:r>
          </a:p>
          <a:p>
            <a:pPr lvl="1"/>
            <a:r>
              <a:rPr lang="nb-NO" dirty="0"/>
              <a:t>I</a:t>
            </a:r>
            <a:r>
              <a:rPr lang="nb-NO" dirty="0" smtClean="0"/>
              <a:t>nnvandringsbakgrunn</a:t>
            </a:r>
          </a:p>
          <a:p>
            <a:r>
              <a:rPr lang="nb-NO" dirty="0" smtClean="0"/>
              <a:t>Husholdningskjennetegn:</a:t>
            </a:r>
          </a:p>
          <a:p>
            <a:pPr lvl="1"/>
            <a:r>
              <a:rPr lang="nb-NO" dirty="0" smtClean="0"/>
              <a:t>Foreldres utdanning og inntekt</a:t>
            </a:r>
          </a:p>
          <a:p>
            <a:pPr lvl="1"/>
            <a:r>
              <a:rPr lang="nb-NO" dirty="0" smtClean="0"/>
              <a:t>Trygdemottak (uføretrygd, sosialhjelp)</a:t>
            </a:r>
          </a:p>
          <a:p>
            <a:pPr lvl="1"/>
            <a:r>
              <a:rPr lang="nb-NO" dirty="0" smtClean="0"/>
              <a:t>Husholdningsstørrelse</a:t>
            </a:r>
          </a:p>
          <a:p>
            <a:pPr marL="287972" lvl="1" indent="0">
              <a:buNone/>
            </a:pPr>
            <a:endParaRPr lang="nb-NO" dirty="0" smtClean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36B3F-DD3A-4638-BDE7-E2E0EC9584C9}" type="slidenum">
              <a:rPr lang="nb-NO" smtClean="0"/>
              <a:pPr/>
              <a:t>13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7105388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Resultater</a:t>
            </a:r>
            <a:endParaRPr lang="nb-NO" dirty="0"/>
          </a:p>
        </p:txBody>
      </p:sp>
      <p:graphicFrame>
        <p:nvGraphicFramePr>
          <p:cNvPr id="6" name="Plassholder for innhold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2043978"/>
              </p:ext>
            </p:extLst>
          </p:nvPr>
        </p:nvGraphicFramePr>
        <p:xfrm>
          <a:off x="1285874" y="1340768"/>
          <a:ext cx="6166445" cy="4800600"/>
        </p:xfrm>
        <a:graphic>
          <a:graphicData uri="http://schemas.openxmlformats.org/drawingml/2006/table">
            <a:tbl>
              <a:tblPr>
                <a:tableStyleId>{3B4B98B0-60AC-42C2-AFA5-B58CD77FA1E5}</a:tableStyleId>
              </a:tblPr>
              <a:tblGrid>
                <a:gridCol w="1994840">
                  <a:extLst>
                    <a:ext uri="{9D8B030D-6E8A-4147-A177-3AD203B41FA5}">
                      <a16:colId xmlns:a16="http://schemas.microsoft.com/office/drawing/2014/main" val="1638604954"/>
                    </a:ext>
                  </a:extLst>
                </a:gridCol>
                <a:gridCol w="1390535">
                  <a:extLst>
                    <a:ext uri="{9D8B030D-6E8A-4147-A177-3AD203B41FA5}">
                      <a16:colId xmlns:a16="http://schemas.microsoft.com/office/drawing/2014/main" val="1138499145"/>
                    </a:ext>
                  </a:extLst>
                </a:gridCol>
                <a:gridCol w="1390535">
                  <a:extLst>
                    <a:ext uri="{9D8B030D-6E8A-4147-A177-3AD203B41FA5}">
                      <a16:colId xmlns:a16="http://schemas.microsoft.com/office/drawing/2014/main" val="1177859706"/>
                    </a:ext>
                  </a:extLst>
                </a:gridCol>
                <a:gridCol w="1390535">
                  <a:extLst>
                    <a:ext uri="{9D8B030D-6E8A-4147-A177-3AD203B41FA5}">
                      <a16:colId xmlns:a16="http://schemas.microsoft.com/office/drawing/2014/main" val="2489815958"/>
                    </a:ext>
                  </a:extLst>
                </a:gridCol>
              </a:tblGrid>
              <a:tr h="351517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nb-NO" sz="1400" dirty="0">
                          <a:effectLst/>
                        </a:rPr>
                        <a:t> </a:t>
                      </a:r>
                      <a:endParaRPr lang="nb-NO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nb-NO" sz="1400">
                          <a:effectLst/>
                        </a:rPr>
                        <a:t>Nasjonale </a:t>
                      </a:r>
                    </a:p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nb-NO" sz="1400">
                          <a:effectLst/>
                        </a:rPr>
                        <a:t>prøver 5. trinn</a:t>
                      </a:r>
                      <a:endParaRPr lang="nb-NO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Nasjonale </a:t>
                      </a:r>
                      <a:endParaRPr lang="nb-NO" sz="1400">
                        <a:effectLst/>
                      </a:endParaRPr>
                    </a:p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prøver 8. trinn</a:t>
                      </a:r>
                      <a:endParaRPr lang="nb-NO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 smtClean="0">
                          <a:effectLst/>
                        </a:rPr>
                        <a:t>Grunnskole-poeng</a:t>
                      </a:r>
                      <a:endParaRPr lang="nb-NO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6068793"/>
                  </a:ext>
                </a:extLst>
              </a:tr>
              <a:tr h="169283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nb-NO" sz="1400">
                          <a:effectLst/>
                        </a:rPr>
                        <a:t>Trangbodd</a:t>
                      </a:r>
                      <a:endParaRPr lang="nb-NO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nb-NO" sz="1400">
                          <a:effectLst/>
                        </a:rPr>
                        <a:t>–0,471</a:t>
                      </a:r>
                      <a:r>
                        <a:rPr lang="nb-NO" sz="1400" baseline="30000">
                          <a:effectLst/>
                        </a:rPr>
                        <a:t>***</a:t>
                      </a:r>
                      <a:endParaRPr lang="nb-NO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–0,661</a:t>
                      </a:r>
                      <a:r>
                        <a:rPr lang="en-US" sz="1400" baseline="30000" dirty="0">
                          <a:effectLst/>
                        </a:rPr>
                        <a:t>***</a:t>
                      </a:r>
                      <a:endParaRPr lang="nb-NO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–1,097</a:t>
                      </a:r>
                      <a:r>
                        <a:rPr lang="en-US" sz="1400" baseline="30000">
                          <a:effectLst/>
                        </a:rPr>
                        <a:t>***</a:t>
                      </a:r>
                      <a:endParaRPr lang="nb-NO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098246641"/>
                  </a:ext>
                </a:extLst>
              </a:tr>
              <a:tr h="169283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nb-NO" sz="1400" dirty="0">
                          <a:effectLst/>
                        </a:rPr>
                        <a:t> </a:t>
                      </a:r>
                      <a:endParaRPr lang="nb-NO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(–6,45)</a:t>
                      </a:r>
                      <a:endParaRPr lang="nb-NO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(–8,95)</a:t>
                      </a:r>
                      <a:endParaRPr lang="nb-NO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(–14,67)</a:t>
                      </a:r>
                      <a:endParaRPr lang="nb-NO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16029162"/>
                  </a:ext>
                </a:extLst>
              </a:tr>
              <a:tr h="175075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Leietaker</a:t>
                      </a:r>
                      <a:endParaRPr lang="nb-NO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–1,025</a:t>
                      </a:r>
                      <a:r>
                        <a:rPr lang="en-US" sz="1400" baseline="30000">
                          <a:effectLst/>
                        </a:rPr>
                        <a:t>***</a:t>
                      </a:r>
                      <a:endParaRPr lang="nb-NO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–1,404</a:t>
                      </a:r>
                      <a:r>
                        <a:rPr lang="en-US" sz="1400" baseline="30000">
                          <a:effectLst/>
                        </a:rPr>
                        <a:t>***</a:t>
                      </a:r>
                      <a:endParaRPr lang="nb-NO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–2,039</a:t>
                      </a:r>
                      <a:r>
                        <a:rPr lang="en-US" sz="1400" baseline="30000">
                          <a:effectLst/>
                        </a:rPr>
                        <a:t>***</a:t>
                      </a:r>
                      <a:endParaRPr lang="nb-NO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39061059"/>
                  </a:ext>
                </a:extLst>
              </a:tr>
              <a:tr h="169283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nb-NO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(–10,60)</a:t>
                      </a:r>
                      <a:endParaRPr lang="nb-NO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(–15,39)</a:t>
                      </a:r>
                      <a:endParaRPr lang="nb-NO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(–21,84)</a:t>
                      </a:r>
                      <a:endParaRPr lang="nb-NO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84077643"/>
                  </a:ext>
                </a:extLst>
              </a:tr>
              <a:tr h="169283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Støy</a:t>
                      </a:r>
                      <a:endParaRPr lang="nb-NO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0,106</a:t>
                      </a:r>
                      <a:endParaRPr lang="nb-NO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–0,0135</a:t>
                      </a:r>
                      <a:endParaRPr lang="nb-NO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–0,313</a:t>
                      </a:r>
                      <a:r>
                        <a:rPr lang="en-US" sz="1400" baseline="30000">
                          <a:effectLst/>
                        </a:rPr>
                        <a:t>***</a:t>
                      </a:r>
                      <a:endParaRPr lang="nb-NO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45051815"/>
                  </a:ext>
                </a:extLst>
              </a:tr>
              <a:tr h="169283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nb-NO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(1,95)</a:t>
                      </a:r>
                      <a:endParaRPr lang="nb-NO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(–0,26)</a:t>
                      </a:r>
                      <a:endParaRPr lang="nb-NO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(–6,54)</a:t>
                      </a:r>
                      <a:endParaRPr lang="nb-NO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13853577"/>
                  </a:ext>
                </a:extLst>
              </a:tr>
              <a:tr h="169283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nb-NO" sz="1400">
                          <a:effectLst/>
                        </a:rPr>
                        <a:t>Nabolag</a:t>
                      </a:r>
                      <a:endParaRPr lang="nb-NO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nb-NO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nb-NO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nb-NO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23954864"/>
                  </a:ext>
                </a:extLst>
              </a:tr>
              <a:tr h="175075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– innvandrere</a:t>
                      </a:r>
                      <a:endParaRPr lang="nb-NO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0,0497</a:t>
                      </a:r>
                      <a:r>
                        <a:rPr lang="en-US" sz="1400" baseline="30000">
                          <a:effectLst/>
                        </a:rPr>
                        <a:t>***</a:t>
                      </a:r>
                      <a:endParaRPr lang="nb-NO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0,0618</a:t>
                      </a:r>
                      <a:r>
                        <a:rPr lang="en-US" sz="1400" baseline="30000">
                          <a:effectLst/>
                        </a:rPr>
                        <a:t>***</a:t>
                      </a:r>
                      <a:endParaRPr lang="nb-NO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0,00876</a:t>
                      </a:r>
                      <a:endParaRPr lang="nb-NO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42493577"/>
                  </a:ext>
                </a:extLst>
              </a:tr>
              <a:tr h="169283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nb-NO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(10,87)</a:t>
                      </a:r>
                      <a:endParaRPr lang="nb-NO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(14,87)</a:t>
                      </a:r>
                      <a:endParaRPr lang="nb-NO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(1,82)</a:t>
                      </a:r>
                      <a:endParaRPr lang="nb-NO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16016633"/>
                  </a:ext>
                </a:extLst>
              </a:tr>
              <a:tr h="169283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– uni.-utdanning</a:t>
                      </a:r>
                      <a:endParaRPr lang="nb-NO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0,0734</a:t>
                      </a:r>
                      <a:r>
                        <a:rPr lang="en-US" sz="1400" baseline="30000">
                          <a:effectLst/>
                        </a:rPr>
                        <a:t>***</a:t>
                      </a:r>
                      <a:endParaRPr lang="nb-NO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0,0995</a:t>
                      </a:r>
                      <a:r>
                        <a:rPr lang="en-US" sz="1400" baseline="30000">
                          <a:effectLst/>
                        </a:rPr>
                        <a:t>***</a:t>
                      </a:r>
                      <a:endParaRPr lang="nb-NO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0,0510</a:t>
                      </a:r>
                      <a:r>
                        <a:rPr lang="en-US" sz="1400" baseline="30000">
                          <a:effectLst/>
                        </a:rPr>
                        <a:t>***</a:t>
                      </a:r>
                      <a:endParaRPr lang="nb-NO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40681232"/>
                  </a:ext>
                </a:extLst>
              </a:tr>
              <a:tr h="169283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nb-NO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(20,99)</a:t>
                      </a:r>
                      <a:endParaRPr lang="nb-NO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(29,07)</a:t>
                      </a:r>
                      <a:endParaRPr lang="nb-NO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(17,78)</a:t>
                      </a:r>
                      <a:endParaRPr lang="nb-NO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00715136"/>
                  </a:ext>
                </a:extLst>
              </a:tr>
              <a:tr h="169283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– uføretrygd</a:t>
                      </a:r>
                      <a:endParaRPr lang="nb-NO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–0,0114</a:t>
                      </a:r>
                      <a:endParaRPr lang="nb-NO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–0,0244</a:t>
                      </a:r>
                      <a:r>
                        <a:rPr lang="en-US" sz="1400" baseline="30000">
                          <a:effectLst/>
                        </a:rPr>
                        <a:t>*</a:t>
                      </a:r>
                      <a:endParaRPr lang="nb-NO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–0,0328</a:t>
                      </a:r>
                      <a:r>
                        <a:rPr lang="en-US" sz="1400" baseline="30000">
                          <a:effectLst/>
                        </a:rPr>
                        <a:t>***</a:t>
                      </a:r>
                      <a:endParaRPr lang="nb-NO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24006652"/>
                  </a:ext>
                </a:extLst>
              </a:tr>
              <a:tr h="175075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nb-NO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(–1,01)</a:t>
                      </a:r>
                      <a:endParaRPr lang="nb-NO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(–2,33)</a:t>
                      </a:r>
                      <a:endParaRPr lang="nb-NO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(–3,51)</a:t>
                      </a:r>
                      <a:endParaRPr lang="nb-NO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06466603"/>
                  </a:ext>
                </a:extLst>
              </a:tr>
              <a:tr h="169283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– sosialhjelp</a:t>
                      </a:r>
                      <a:endParaRPr lang="nb-NO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–0,0676</a:t>
                      </a:r>
                      <a:r>
                        <a:rPr lang="en-US" sz="1400" baseline="30000">
                          <a:effectLst/>
                        </a:rPr>
                        <a:t>***</a:t>
                      </a:r>
                      <a:endParaRPr lang="nb-NO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–0,0819</a:t>
                      </a:r>
                      <a:r>
                        <a:rPr lang="en-US" sz="1400" baseline="30000">
                          <a:effectLst/>
                        </a:rPr>
                        <a:t>***</a:t>
                      </a:r>
                      <a:endParaRPr lang="nb-NO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–0,0785</a:t>
                      </a:r>
                      <a:r>
                        <a:rPr lang="en-US" sz="1400" baseline="30000">
                          <a:effectLst/>
                        </a:rPr>
                        <a:t>***</a:t>
                      </a:r>
                      <a:endParaRPr lang="nb-NO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31812595"/>
                  </a:ext>
                </a:extLst>
              </a:tr>
              <a:tr h="169283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nb-NO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(–3,92)</a:t>
                      </a:r>
                      <a:endParaRPr lang="nb-NO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(–5,23)</a:t>
                      </a:r>
                      <a:endParaRPr lang="nb-NO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(–5,49)</a:t>
                      </a:r>
                      <a:endParaRPr lang="nb-NO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46938545"/>
                  </a:ext>
                </a:extLst>
              </a:tr>
              <a:tr h="169283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– inntekt</a:t>
                      </a:r>
                      <a:endParaRPr lang="nb-NO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0,549</a:t>
                      </a:r>
                      <a:r>
                        <a:rPr lang="en-US" sz="1400" baseline="30000">
                          <a:effectLst/>
                        </a:rPr>
                        <a:t>*</a:t>
                      </a:r>
                      <a:endParaRPr lang="nb-NO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0,0322</a:t>
                      </a:r>
                      <a:endParaRPr lang="nb-NO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–1,398</a:t>
                      </a:r>
                      <a:r>
                        <a:rPr lang="en-US" sz="1400" baseline="30000">
                          <a:effectLst/>
                        </a:rPr>
                        <a:t>***</a:t>
                      </a:r>
                      <a:endParaRPr lang="nb-NO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24590658"/>
                  </a:ext>
                </a:extLst>
              </a:tr>
              <a:tr h="169283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nb-NO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(2,12)</a:t>
                      </a:r>
                      <a:endParaRPr lang="nb-NO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(0,13)</a:t>
                      </a:r>
                      <a:endParaRPr lang="nb-NO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(–6,37)</a:t>
                      </a:r>
                      <a:endParaRPr lang="nb-NO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00668680"/>
                  </a:ext>
                </a:extLst>
              </a:tr>
              <a:tr h="175075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Konstantledd</a:t>
                      </a:r>
                      <a:endParaRPr lang="nb-NO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37,87</a:t>
                      </a:r>
                      <a:r>
                        <a:rPr lang="en-US" sz="1400" baseline="30000">
                          <a:effectLst/>
                        </a:rPr>
                        <a:t>***</a:t>
                      </a:r>
                      <a:endParaRPr lang="nb-NO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43,72</a:t>
                      </a:r>
                      <a:r>
                        <a:rPr lang="en-US" sz="1400" baseline="30000">
                          <a:effectLst/>
                        </a:rPr>
                        <a:t>***</a:t>
                      </a:r>
                      <a:endParaRPr lang="nb-NO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58,15</a:t>
                      </a:r>
                      <a:r>
                        <a:rPr lang="en-US" sz="1400" baseline="30000">
                          <a:effectLst/>
                        </a:rPr>
                        <a:t>***</a:t>
                      </a:r>
                      <a:endParaRPr lang="nb-NO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43416844"/>
                  </a:ext>
                </a:extLst>
              </a:tr>
              <a:tr h="169283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nb-NO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(11,44)</a:t>
                      </a:r>
                      <a:endParaRPr lang="nb-NO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(13,75)</a:t>
                      </a:r>
                      <a:endParaRPr lang="nb-NO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(20,64)</a:t>
                      </a:r>
                      <a:endParaRPr lang="nb-NO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55682806"/>
                  </a:ext>
                </a:extLst>
              </a:tr>
              <a:tr h="169283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Årsdummyer </a:t>
                      </a:r>
                      <a:endParaRPr lang="nb-NO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Ja</a:t>
                      </a:r>
                      <a:endParaRPr lang="nb-NO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Ja</a:t>
                      </a:r>
                      <a:endParaRPr lang="nb-NO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Ja</a:t>
                      </a:r>
                      <a:endParaRPr lang="nb-NO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02062349"/>
                  </a:ext>
                </a:extLst>
              </a:tr>
              <a:tr h="509604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nb-NO" sz="1400" dirty="0">
                          <a:effectLst/>
                        </a:rPr>
                        <a:t>Med kontroll for individ- og </a:t>
                      </a:r>
                      <a:r>
                        <a:rPr lang="nb-NO" sz="1400" dirty="0" err="1" smtClean="0">
                          <a:effectLst/>
                        </a:rPr>
                        <a:t>hush.kjennetegn</a:t>
                      </a:r>
                      <a:endParaRPr lang="nb-NO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Ja</a:t>
                      </a:r>
                      <a:endParaRPr lang="nb-NO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Ja</a:t>
                      </a:r>
                      <a:endParaRPr lang="nb-NO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Ja</a:t>
                      </a:r>
                      <a:endParaRPr lang="nb-NO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7383976"/>
                  </a:ext>
                </a:extLst>
              </a:tr>
              <a:tr h="169283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Observasjoner</a:t>
                      </a:r>
                      <a:endParaRPr lang="nb-NO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167 306</a:t>
                      </a:r>
                      <a:endParaRPr lang="nb-NO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165 819</a:t>
                      </a:r>
                      <a:endParaRPr lang="nb-NO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173 086</a:t>
                      </a:r>
                      <a:endParaRPr lang="nb-NO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580811261"/>
                  </a:ext>
                </a:extLst>
              </a:tr>
              <a:tr h="169283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R</a:t>
                      </a:r>
                      <a:r>
                        <a:rPr lang="en-US" sz="1400" baseline="30000">
                          <a:effectLst/>
                        </a:rPr>
                        <a:t>2</a:t>
                      </a:r>
                      <a:endParaRPr lang="nb-NO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0,119</a:t>
                      </a:r>
                      <a:endParaRPr lang="nb-NO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0,160</a:t>
                      </a:r>
                      <a:endParaRPr lang="nb-NO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0,270</a:t>
                      </a:r>
                      <a:endParaRPr lang="nb-NO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22781702"/>
                  </a:ext>
                </a:extLst>
              </a:tr>
            </a:tbl>
          </a:graphicData>
        </a:graphic>
      </p:graphicFrame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36B3F-DD3A-4638-BDE7-E2E0EC9584C9}" type="slidenum">
              <a:rPr lang="nb-NO" smtClean="0"/>
              <a:pPr/>
              <a:t>14</a:t>
            </a:fld>
            <a:endParaRPr lang="nb-NO" dirty="0"/>
          </a:p>
        </p:txBody>
      </p:sp>
      <p:sp>
        <p:nvSpPr>
          <p:cNvPr id="7" name="TekstSylinder 6"/>
          <p:cNvSpPr txBox="1"/>
          <p:nvPr/>
        </p:nvSpPr>
        <p:spPr>
          <a:xfrm>
            <a:off x="1285874" y="6237312"/>
            <a:ext cx="6094438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buClr>
                <a:schemeClr val="tx2"/>
              </a:buClr>
            </a:pPr>
            <a:r>
              <a:rPr lang="nb-NO" sz="1100" dirty="0" smtClean="0">
                <a:cs typeface="Times New Roman" pitchFamily="18" charset="0"/>
              </a:rPr>
              <a:t>Alle skoleresultater er målt i </a:t>
            </a:r>
            <a:r>
              <a:rPr lang="nb-NO" sz="1100" dirty="0" err="1" smtClean="0">
                <a:cs typeface="Times New Roman" pitchFamily="18" charset="0"/>
              </a:rPr>
              <a:t>skalapoeng</a:t>
            </a:r>
            <a:r>
              <a:rPr lang="nb-NO" sz="1100" dirty="0" smtClean="0">
                <a:cs typeface="Times New Roman" pitchFamily="18" charset="0"/>
              </a:rPr>
              <a:t> (</a:t>
            </a:r>
            <a:r>
              <a:rPr lang="nb-NO" sz="1100" dirty="0" err="1" smtClean="0">
                <a:cs typeface="Times New Roman" pitchFamily="18" charset="0"/>
              </a:rPr>
              <a:t>gj.snitt</a:t>
            </a:r>
            <a:r>
              <a:rPr lang="nb-NO" sz="1100" dirty="0" smtClean="0">
                <a:cs typeface="Times New Roman" pitchFamily="18" charset="0"/>
              </a:rPr>
              <a:t> 50, </a:t>
            </a:r>
            <a:r>
              <a:rPr lang="nb-NO" sz="1100" dirty="0" err="1" smtClean="0">
                <a:cs typeface="Times New Roman" pitchFamily="18" charset="0"/>
              </a:rPr>
              <a:t>std</a:t>
            </a:r>
            <a:r>
              <a:rPr lang="nb-NO" sz="1100" dirty="0" smtClean="0">
                <a:cs typeface="Times New Roman" pitchFamily="18" charset="0"/>
              </a:rPr>
              <a:t> 10)</a:t>
            </a:r>
          </a:p>
        </p:txBody>
      </p:sp>
    </p:spTree>
    <p:extLst>
      <p:ext uri="{BB962C8B-B14F-4D97-AF65-F5344CB8AC3E}">
        <p14:creationId xmlns:p14="http://schemas.microsoft.com/office/powerpoint/2010/main" val="8761339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285874" y="836712"/>
            <a:ext cx="7380000" cy="573474"/>
          </a:xfrm>
        </p:spPr>
        <p:txBody>
          <a:bodyPr>
            <a:normAutofit fontScale="90000"/>
          </a:bodyPr>
          <a:lstStyle/>
          <a:p>
            <a:r>
              <a:rPr lang="nb-NO" dirty="0" smtClean="0"/>
              <a:t>Vanskeligstilte på boligmarkedet – dynamikk og tilstandsavhengighet</a:t>
            </a:r>
            <a:endParaRPr lang="nb-NO" dirty="0"/>
          </a:p>
        </p:txBody>
      </p:sp>
      <p:pic>
        <p:nvPicPr>
          <p:cNvPr id="6" name="Plassholder for innhold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11560" y="2060848"/>
            <a:ext cx="7514072" cy="3024336"/>
          </a:xfrm>
          <a:prstGeom prst="rect">
            <a:avLst/>
          </a:prstGeom>
        </p:spPr>
      </p:pic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36B3F-DD3A-4638-BDE7-E2E0EC9584C9}" type="slidenum">
              <a:rPr lang="nb-NO" smtClean="0"/>
              <a:pPr/>
              <a:t>15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1042296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Operasjonalisering</a:t>
            </a:r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36B3F-DD3A-4638-BDE7-E2E0EC9584C9}" type="slidenum">
              <a:rPr lang="nb-NO" smtClean="0"/>
              <a:pPr/>
              <a:t>16</a:t>
            </a:fld>
            <a:endParaRPr lang="nb-NO" dirty="0"/>
          </a:p>
        </p:txBody>
      </p:sp>
      <p:pic>
        <p:nvPicPr>
          <p:cNvPr id="6" name="Plassholder for innhold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21569" y="1412776"/>
            <a:ext cx="5554687" cy="4482136"/>
          </a:xfrm>
          <a:prstGeom prst="rect">
            <a:avLst/>
          </a:prstGeom>
        </p:spPr>
      </p:pic>
      <p:sp>
        <p:nvSpPr>
          <p:cNvPr id="7" name="TekstSylinder 6"/>
          <p:cNvSpPr txBox="1"/>
          <p:nvPr/>
        </p:nvSpPr>
        <p:spPr>
          <a:xfrm>
            <a:off x="1331640" y="6093296"/>
            <a:ext cx="3528392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buClr>
                <a:schemeClr val="tx2"/>
              </a:buClr>
            </a:pPr>
            <a:r>
              <a:rPr lang="nb-NO" sz="1100" dirty="0" err="1" smtClean="0">
                <a:cs typeface="Times New Roman" pitchFamily="18" charset="0"/>
              </a:rPr>
              <a:t>Vrålstad</a:t>
            </a:r>
            <a:r>
              <a:rPr lang="nb-NO" sz="1100" dirty="0" smtClean="0">
                <a:cs typeface="Times New Roman" pitchFamily="18" charset="0"/>
              </a:rPr>
              <a:t> (2014), Thorsen (2017)</a:t>
            </a:r>
          </a:p>
        </p:txBody>
      </p:sp>
    </p:spTree>
    <p:extLst>
      <p:ext uri="{BB962C8B-B14F-4D97-AF65-F5344CB8AC3E}">
        <p14:creationId xmlns:p14="http://schemas.microsoft.com/office/powerpoint/2010/main" val="33160314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Operasjonalisering</a:t>
            </a:r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36B3F-DD3A-4638-BDE7-E2E0EC9584C9}" type="slidenum">
              <a:rPr lang="nb-NO" smtClean="0"/>
              <a:pPr/>
              <a:t>17</a:t>
            </a:fld>
            <a:endParaRPr lang="nb-NO" dirty="0"/>
          </a:p>
        </p:txBody>
      </p:sp>
      <p:pic>
        <p:nvPicPr>
          <p:cNvPr id="6" name="Plassholder for innhold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21569" y="1412776"/>
            <a:ext cx="5554687" cy="4482136"/>
          </a:xfrm>
          <a:prstGeom prst="rect">
            <a:avLst/>
          </a:prstGeom>
        </p:spPr>
      </p:pic>
      <p:sp>
        <p:nvSpPr>
          <p:cNvPr id="7" name="TekstSylinder 6"/>
          <p:cNvSpPr txBox="1"/>
          <p:nvPr/>
        </p:nvSpPr>
        <p:spPr>
          <a:xfrm>
            <a:off x="1331640" y="6093296"/>
            <a:ext cx="3528392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buClr>
                <a:schemeClr val="tx2"/>
              </a:buClr>
            </a:pPr>
            <a:r>
              <a:rPr lang="nb-NO" sz="1100" dirty="0" err="1" smtClean="0">
                <a:cs typeface="Times New Roman" pitchFamily="18" charset="0"/>
              </a:rPr>
              <a:t>Vrålstad</a:t>
            </a:r>
            <a:r>
              <a:rPr lang="nb-NO" sz="1100" dirty="0" smtClean="0">
                <a:cs typeface="Times New Roman" pitchFamily="18" charset="0"/>
              </a:rPr>
              <a:t> (2014), Thorsen (2017)</a:t>
            </a:r>
          </a:p>
        </p:txBody>
      </p:sp>
      <p:sp>
        <p:nvSpPr>
          <p:cNvPr id="3" name="Rektangel 2"/>
          <p:cNvSpPr/>
          <p:nvPr/>
        </p:nvSpPr>
        <p:spPr>
          <a:xfrm>
            <a:off x="3491880" y="2204864"/>
            <a:ext cx="2592288" cy="21602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420724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Problemstilling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Er det de samme personene som er vanskeligstilt fra år til år, eller endrer sammensetningen seg over tid?</a:t>
            </a:r>
          </a:p>
          <a:p>
            <a:r>
              <a:rPr lang="nb-NO" dirty="0" smtClean="0"/>
              <a:t>Har noen grupper høyere sannsynlighet for å forbli vanskeligstilt på boligmarkedet?</a:t>
            </a:r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36B3F-DD3A-4638-BDE7-E2E0EC9584C9}" type="slidenum">
              <a:rPr lang="nb-NO" smtClean="0"/>
              <a:pPr/>
              <a:t>18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9519617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Utvalg: 25-65 år</a:t>
            </a:r>
            <a:endParaRPr lang="nb-NO" dirty="0"/>
          </a:p>
        </p:txBody>
      </p:sp>
      <p:graphicFrame>
        <p:nvGraphicFramePr>
          <p:cNvPr id="6" name="Plassholder for innhold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0873816"/>
              </p:ext>
            </p:extLst>
          </p:nvPr>
        </p:nvGraphicFramePr>
        <p:xfrm>
          <a:off x="1285874" y="1628802"/>
          <a:ext cx="6454477" cy="3863411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3283795">
                  <a:extLst>
                    <a:ext uri="{9D8B030D-6E8A-4147-A177-3AD203B41FA5}">
                      <a16:colId xmlns:a16="http://schemas.microsoft.com/office/drawing/2014/main" val="4187095097"/>
                    </a:ext>
                  </a:extLst>
                </a:gridCol>
                <a:gridCol w="1056894">
                  <a:extLst>
                    <a:ext uri="{9D8B030D-6E8A-4147-A177-3AD203B41FA5}">
                      <a16:colId xmlns:a16="http://schemas.microsoft.com/office/drawing/2014/main" val="2584728024"/>
                    </a:ext>
                  </a:extLst>
                </a:gridCol>
                <a:gridCol w="1056894">
                  <a:extLst>
                    <a:ext uri="{9D8B030D-6E8A-4147-A177-3AD203B41FA5}">
                      <a16:colId xmlns:a16="http://schemas.microsoft.com/office/drawing/2014/main" val="3924824659"/>
                    </a:ext>
                  </a:extLst>
                </a:gridCol>
                <a:gridCol w="1056894">
                  <a:extLst>
                    <a:ext uri="{9D8B030D-6E8A-4147-A177-3AD203B41FA5}">
                      <a16:colId xmlns:a16="http://schemas.microsoft.com/office/drawing/2014/main" val="1278275399"/>
                    </a:ext>
                  </a:extLst>
                </a:gridCol>
              </a:tblGrid>
              <a:tr h="252964">
                <a:tc>
                  <a:txBody>
                    <a:bodyPr/>
                    <a:lstStyle/>
                    <a:p>
                      <a:endParaRPr lang="nb-NO" sz="1400" b="0" dirty="0"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nb-NO" sz="1400" b="0">
                          <a:effectLst/>
                        </a:rPr>
                        <a:t>2015</a:t>
                      </a:r>
                      <a:endParaRPr lang="nb-NO" sz="14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nb-NO" sz="1400" b="0">
                          <a:effectLst/>
                        </a:rPr>
                        <a:t>2016</a:t>
                      </a:r>
                      <a:endParaRPr lang="nb-NO" sz="14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nb-NO" sz="1400" b="0" dirty="0">
                          <a:effectLst/>
                        </a:rPr>
                        <a:t>2017</a:t>
                      </a:r>
                      <a:endParaRPr lang="nb-NO" sz="14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32511023"/>
                  </a:ext>
                </a:extLst>
              </a:tr>
              <a:tr h="252964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nb-NO" sz="1400" b="0" dirty="0">
                          <a:effectLst/>
                        </a:rPr>
                        <a:t>Antall bosatte personer</a:t>
                      </a:r>
                      <a:endParaRPr lang="nb-NO" sz="14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nb-NO" sz="1400" b="0">
                          <a:effectLst/>
                        </a:rPr>
                        <a:t>2 765 024</a:t>
                      </a:r>
                      <a:endParaRPr lang="nb-NO" sz="14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nb-NO" sz="1400" b="0">
                          <a:effectLst/>
                        </a:rPr>
                        <a:t>2 790 963</a:t>
                      </a:r>
                      <a:endParaRPr lang="nb-NO" sz="14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nb-NO" sz="1400" b="0">
                          <a:effectLst/>
                        </a:rPr>
                        <a:t>2 813 725</a:t>
                      </a:r>
                      <a:endParaRPr lang="nb-NO" sz="14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17464979"/>
                  </a:ext>
                </a:extLst>
              </a:tr>
              <a:tr h="252964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nb-NO" sz="1400" b="0" dirty="0">
                          <a:effectLst/>
                        </a:rPr>
                        <a:t>Hvorav andel med</a:t>
                      </a:r>
                      <a:endParaRPr lang="nb-NO" sz="14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nb-NO" sz="1400" b="0">
                          <a:effectLst/>
                        </a:rPr>
                        <a:t> </a:t>
                      </a:r>
                      <a:endParaRPr lang="nb-NO" sz="14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nb-NO" sz="1400" b="0">
                          <a:effectLst/>
                        </a:rPr>
                        <a:t> </a:t>
                      </a:r>
                      <a:endParaRPr lang="nb-NO" sz="14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nb-NO" sz="1400" b="0">
                          <a:effectLst/>
                        </a:rPr>
                        <a:t> </a:t>
                      </a:r>
                      <a:endParaRPr lang="nb-NO" sz="14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60459932"/>
                  </a:ext>
                </a:extLst>
              </a:tr>
              <a:tr h="252964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nb-NO" sz="1400" b="0" dirty="0">
                          <a:effectLst/>
                        </a:rPr>
                        <a:t>– lavinntekt </a:t>
                      </a:r>
                      <a:endParaRPr lang="nb-NO" sz="14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nb-NO" sz="1400" b="0" dirty="0">
                          <a:effectLst/>
                        </a:rPr>
                        <a:t>10,8 %</a:t>
                      </a:r>
                      <a:endParaRPr lang="nb-NO" sz="14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nb-NO" sz="1400" b="0">
                          <a:effectLst/>
                        </a:rPr>
                        <a:t>11,0 %</a:t>
                      </a:r>
                      <a:endParaRPr lang="nb-NO" sz="14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nb-NO" sz="1400" b="0">
                          <a:effectLst/>
                        </a:rPr>
                        <a:t>11,1 %</a:t>
                      </a:r>
                      <a:endParaRPr lang="nb-NO" sz="14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99108646"/>
                  </a:ext>
                </a:extLst>
              </a:tr>
              <a:tr h="252964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nb-NO" sz="1400" b="0" dirty="0">
                          <a:effectLst/>
                        </a:rPr>
                        <a:t>– trangboddhet </a:t>
                      </a:r>
                      <a:endParaRPr lang="nb-NO" sz="14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nb-NO" sz="1400" b="0" dirty="0">
                          <a:effectLst/>
                        </a:rPr>
                        <a:t>9,0 %</a:t>
                      </a:r>
                      <a:endParaRPr lang="nb-NO" sz="14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nb-NO" sz="1400" b="0" dirty="0">
                          <a:effectLst/>
                        </a:rPr>
                        <a:t>9,0 %</a:t>
                      </a:r>
                      <a:endParaRPr lang="nb-NO" sz="14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nb-NO" sz="1400" b="0">
                          <a:effectLst/>
                        </a:rPr>
                        <a:t>9,1 %</a:t>
                      </a:r>
                      <a:endParaRPr lang="nb-NO" sz="14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23161607"/>
                  </a:ext>
                </a:extLst>
              </a:tr>
              <a:tr h="252964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nb-NO" sz="1400" b="0" dirty="0">
                          <a:effectLst/>
                        </a:rPr>
                        <a:t>– høy gjeldsbelastning </a:t>
                      </a:r>
                      <a:endParaRPr lang="nb-NO" sz="14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nb-NO" sz="1400" b="0">
                          <a:effectLst/>
                        </a:rPr>
                        <a:t>22,4 %</a:t>
                      </a:r>
                      <a:endParaRPr lang="nb-NO" sz="14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nb-NO" sz="1400" b="0" dirty="0">
                          <a:effectLst/>
                        </a:rPr>
                        <a:t>22,5 %</a:t>
                      </a:r>
                      <a:endParaRPr lang="nb-NO" sz="14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nb-NO" sz="1400" b="0">
                          <a:effectLst/>
                        </a:rPr>
                        <a:t>22,4 %</a:t>
                      </a:r>
                      <a:endParaRPr lang="nb-NO" sz="14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0742195"/>
                  </a:ext>
                </a:extLst>
              </a:tr>
              <a:tr h="463140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nb-NO" sz="1400" b="0" dirty="0">
                          <a:effectLst/>
                        </a:rPr>
                        <a:t>Antall vanskeligstilte på boligmarkedet</a:t>
                      </a:r>
                      <a:endParaRPr lang="nb-NO" sz="14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nb-NO" sz="1400" b="0" dirty="0">
                          <a:effectLst/>
                        </a:rPr>
                        <a:t>102 360</a:t>
                      </a:r>
                      <a:endParaRPr lang="nb-NO" sz="14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nb-NO" sz="1400" b="0" dirty="0">
                          <a:effectLst/>
                        </a:rPr>
                        <a:t>106 448</a:t>
                      </a:r>
                      <a:endParaRPr lang="nb-NO" sz="14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nb-NO" sz="1400" b="0" dirty="0">
                          <a:effectLst/>
                        </a:rPr>
                        <a:t>107 020</a:t>
                      </a:r>
                      <a:endParaRPr lang="nb-NO" sz="14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936870853"/>
                  </a:ext>
                </a:extLst>
              </a:tr>
              <a:tr h="252964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nb-NO" sz="1400" b="0">
                          <a:effectLst/>
                        </a:rPr>
                        <a:t>Hvorav andel med</a:t>
                      </a:r>
                      <a:endParaRPr lang="nb-NO" sz="14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nb-NO" sz="1400" b="0" dirty="0">
                          <a:effectLst/>
                        </a:rPr>
                        <a:t> </a:t>
                      </a:r>
                      <a:endParaRPr lang="nb-NO" sz="14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nb-NO" sz="1400" b="0" dirty="0">
                          <a:effectLst/>
                        </a:rPr>
                        <a:t> </a:t>
                      </a:r>
                      <a:endParaRPr lang="nb-NO" sz="14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nb-NO" sz="1400" b="0" dirty="0">
                          <a:effectLst/>
                        </a:rPr>
                        <a:t> </a:t>
                      </a:r>
                      <a:endParaRPr lang="nb-NO" sz="14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2027692"/>
                  </a:ext>
                </a:extLst>
              </a:tr>
              <a:tr h="463140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nb-NO" sz="1400" b="0">
                          <a:effectLst/>
                        </a:rPr>
                        <a:t>– lavinntekt og trangboddhet, uten høy gjeldsbelastning</a:t>
                      </a:r>
                      <a:endParaRPr lang="nb-NO" sz="14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nb-NO" sz="1400" b="0" dirty="0">
                          <a:effectLst/>
                        </a:rPr>
                        <a:t>41,0 %</a:t>
                      </a:r>
                      <a:endParaRPr lang="nb-NO" sz="14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nb-NO" sz="1400" b="0" dirty="0">
                          <a:effectLst/>
                        </a:rPr>
                        <a:t>41,7 %</a:t>
                      </a:r>
                      <a:endParaRPr lang="nb-NO" sz="14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nb-NO" sz="1400" b="0" dirty="0">
                          <a:effectLst/>
                        </a:rPr>
                        <a:t>42,0 %</a:t>
                      </a:r>
                      <a:endParaRPr lang="nb-NO" sz="14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74093458"/>
                  </a:ext>
                </a:extLst>
              </a:tr>
              <a:tr h="703243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nb-NO" sz="1400" b="0" dirty="0">
                          <a:effectLst/>
                        </a:rPr>
                        <a:t>– lavinntekt og høy gjeldsbelastning, uten trangboddhet</a:t>
                      </a:r>
                      <a:endParaRPr lang="nb-NO" sz="14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nb-NO" sz="1400" b="0">
                          <a:effectLst/>
                        </a:rPr>
                        <a:t>49,5 %</a:t>
                      </a:r>
                      <a:endParaRPr lang="nb-NO" sz="14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nb-NO" sz="1400" b="0" dirty="0">
                          <a:effectLst/>
                        </a:rPr>
                        <a:t>48,7 %</a:t>
                      </a:r>
                      <a:endParaRPr lang="nb-NO" sz="14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nb-NO" sz="1400" b="0" dirty="0">
                          <a:effectLst/>
                        </a:rPr>
                        <a:t>48,2 %</a:t>
                      </a:r>
                      <a:endParaRPr lang="nb-NO" sz="14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34736136"/>
                  </a:ext>
                </a:extLst>
              </a:tr>
              <a:tr h="463140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nb-NO" sz="1400" b="0">
                          <a:effectLst/>
                        </a:rPr>
                        <a:t>– lavinntekt, trangboddhet og høy gjeldsbelastning</a:t>
                      </a:r>
                      <a:endParaRPr lang="nb-NO" sz="14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nb-NO" sz="1400" b="0">
                          <a:effectLst/>
                        </a:rPr>
                        <a:t>9,5 %</a:t>
                      </a:r>
                      <a:endParaRPr lang="nb-NO" sz="14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nb-NO" sz="1400" b="0">
                          <a:effectLst/>
                        </a:rPr>
                        <a:t>9,6 %</a:t>
                      </a:r>
                      <a:endParaRPr lang="nb-NO" sz="14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nb-NO" sz="1400" b="0" dirty="0">
                          <a:effectLst/>
                        </a:rPr>
                        <a:t>9,8 %</a:t>
                      </a:r>
                      <a:endParaRPr lang="nb-NO" sz="14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06727018"/>
                  </a:ext>
                </a:extLst>
              </a:tr>
            </a:tbl>
          </a:graphicData>
        </a:graphic>
      </p:graphicFrame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36B3F-DD3A-4638-BDE7-E2E0EC9584C9}" type="slidenum">
              <a:rPr lang="nb-NO" smtClean="0"/>
              <a:pPr/>
              <a:t>19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382945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Boforhold og velferd</a:t>
            </a:r>
            <a:endParaRPr lang="nb-NO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 smtClean="0"/>
              <a:t>En empirisk studie</a:t>
            </a:r>
            <a:endParaRPr lang="nb-NO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nb-NO" dirty="0" smtClean="0"/>
              <a:t>Kristine von Simson</a:t>
            </a:r>
            <a:endParaRPr lang="nb-NO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nb-NO" dirty="0" smtClean="0"/>
              <a:t>ISF, 11. januar 2019</a:t>
            </a:r>
            <a:endParaRPr lang="nb-NO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25000" lnSpcReduction="20000"/>
          </a:bodyPr>
          <a:lstStyle/>
          <a:p>
            <a:endParaRPr lang="nb-NO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>
          <a:xfrm>
            <a:off x="0" y="-7695"/>
            <a:ext cx="0" cy="15389"/>
          </a:xfrm>
        </p:spPr>
        <p:txBody>
          <a:bodyPr/>
          <a:lstStyle/>
          <a:p>
            <a:fld id="{7B736B3F-DD3A-4638-BDE7-E2E0EC9584C9}" type="slidenum">
              <a:rPr lang="nb-NO" smtClean="0"/>
              <a:pPr/>
              <a:t>2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605249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Varighet </a:t>
            </a:r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36B3F-DD3A-4638-BDE7-E2E0EC9584C9}" type="slidenum">
              <a:rPr lang="nb-NO" smtClean="0"/>
              <a:pPr/>
              <a:t>20</a:t>
            </a:fld>
            <a:endParaRPr lang="nb-NO" dirty="0"/>
          </a:p>
        </p:txBody>
      </p:sp>
      <p:graphicFrame>
        <p:nvGraphicFramePr>
          <p:cNvPr id="8" name="Tabell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3776470"/>
              </p:ext>
            </p:extLst>
          </p:nvPr>
        </p:nvGraphicFramePr>
        <p:xfrm>
          <a:off x="1402335" y="1988840"/>
          <a:ext cx="3314993" cy="1180749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763767">
                  <a:extLst>
                    <a:ext uri="{9D8B030D-6E8A-4147-A177-3AD203B41FA5}">
                      <a16:colId xmlns:a16="http://schemas.microsoft.com/office/drawing/2014/main" val="3911440801"/>
                    </a:ext>
                  </a:extLst>
                </a:gridCol>
                <a:gridCol w="849998">
                  <a:extLst>
                    <a:ext uri="{9D8B030D-6E8A-4147-A177-3AD203B41FA5}">
                      <a16:colId xmlns:a16="http://schemas.microsoft.com/office/drawing/2014/main" val="3774269983"/>
                    </a:ext>
                  </a:extLst>
                </a:gridCol>
                <a:gridCol w="850614">
                  <a:extLst>
                    <a:ext uri="{9D8B030D-6E8A-4147-A177-3AD203B41FA5}">
                      <a16:colId xmlns:a16="http://schemas.microsoft.com/office/drawing/2014/main" val="3370235989"/>
                    </a:ext>
                  </a:extLst>
                </a:gridCol>
                <a:gridCol w="850614">
                  <a:extLst>
                    <a:ext uri="{9D8B030D-6E8A-4147-A177-3AD203B41FA5}">
                      <a16:colId xmlns:a16="http://schemas.microsoft.com/office/drawing/2014/main" val="1854034695"/>
                    </a:ext>
                  </a:extLst>
                </a:gridCol>
              </a:tblGrid>
              <a:tr h="4695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nb-NO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38" marR="3333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nb-NO" sz="1400" dirty="0">
                          <a:effectLst/>
                        </a:rPr>
                        <a:t>2015</a:t>
                      </a:r>
                      <a:endParaRPr lang="nb-NO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38" marR="3333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nb-NO" sz="1400" dirty="0">
                          <a:effectLst/>
                        </a:rPr>
                        <a:t>2016</a:t>
                      </a:r>
                      <a:endParaRPr lang="nb-NO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38" marR="3333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nb-NO" sz="1400" dirty="0">
                          <a:effectLst/>
                        </a:rPr>
                        <a:t>2017</a:t>
                      </a:r>
                      <a:endParaRPr lang="nb-NO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38" marR="33338" marT="0" marB="0" anchor="ctr"/>
                </a:tc>
                <a:extLst>
                  <a:ext uri="{0D108BD9-81ED-4DB2-BD59-A6C34878D82A}">
                    <a16:rowId xmlns:a16="http://schemas.microsoft.com/office/drawing/2014/main" val="1489108328"/>
                  </a:ext>
                </a:extLst>
              </a:tr>
              <a:tr h="331602"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nb-NO" sz="1400" dirty="0">
                          <a:effectLst/>
                        </a:rPr>
                        <a:t>2015</a:t>
                      </a:r>
                      <a:endParaRPr lang="nb-NO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38" marR="3333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nb-NO" sz="1400" dirty="0">
                          <a:effectLst/>
                        </a:rPr>
                        <a:t>100,0</a:t>
                      </a:r>
                    </a:p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nb-NO" sz="1400" dirty="0">
                          <a:effectLst/>
                        </a:rPr>
                        <a:t>(102 360)</a:t>
                      </a:r>
                      <a:endParaRPr lang="nb-NO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38" marR="3333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nb-NO" sz="1400" dirty="0">
                          <a:effectLst/>
                        </a:rPr>
                        <a:t>50,5</a:t>
                      </a:r>
                    </a:p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nb-NO" sz="1400" dirty="0">
                          <a:effectLst/>
                        </a:rPr>
                        <a:t>(51 665)</a:t>
                      </a:r>
                      <a:endParaRPr lang="nb-NO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38" marR="3333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nb-NO" sz="1400" dirty="0">
                          <a:effectLst/>
                        </a:rPr>
                        <a:t>29,7</a:t>
                      </a:r>
                    </a:p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nb-NO" sz="1400" dirty="0">
                          <a:effectLst/>
                        </a:rPr>
                        <a:t>(30 453)</a:t>
                      </a:r>
                      <a:endParaRPr lang="nb-NO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38" marR="33338" marT="0" marB="0" anchor="ctr"/>
                </a:tc>
                <a:extLst>
                  <a:ext uri="{0D108BD9-81ED-4DB2-BD59-A6C34878D82A}">
                    <a16:rowId xmlns:a16="http://schemas.microsoft.com/office/drawing/2014/main" val="607644601"/>
                  </a:ext>
                </a:extLst>
              </a:tr>
              <a:tr h="331602"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nb-NO" sz="1400">
                          <a:effectLst/>
                        </a:rPr>
                        <a:t>2016</a:t>
                      </a:r>
                      <a:endParaRPr lang="nb-NO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38" marR="3333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nb-NO" sz="1400" dirty="0">
                          <a:effectLst/>
                        </a:rPr>
                        <a:t>.</a:t>
                      </a:r>
                      <a:endParaRPr lang="nb-NO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38" marR="3333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nb-NO" sz="1400" dirty="0">
                          <a:effectLst/>
                        </a:rPr>
                        <a:t>100,0</a:t>
                      </a:r>
                    </a:p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nb-NO" sz="1400" dirty="0">
                          <a:effectLst/>
                        </a:rPr>
                        <a:t>(106 448)</a:t>
                      </a:r>
                      <a:endParaRPr lang="nb-NO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38" marR="3333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nb-NO" sz="1400" dirty="0">
                          <a:effectLst/>
                        </a:rPr>
                        <a:t>49,5</a:t>
                      </a:r>
                    </a:p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nb-NO" sz="1400" dirty="0">
                          <a:effectLst/>
                        </a:rPr>
                        <a:t>(52 714)</a:t>
                      </a:r>
                      <a:endParaRPr lang="nb-NO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38" marR="33338" marT="0" marB="0" anchor="ctr"/>
                </a:tc>
                <a:extLst>
                  <a:ext uri="{0D108BD9-81ED-4DB2-BD59-A6C34878D82A}">
                    <a16:rowId xmlns:a16="http://schemas.microsoft.com/office/drawing/2014/main" val="1605979545"/>
                  </a:ext>
                </a:extLst>
              </a:tr>
            </a:tbl>
          </a:graphicData>
        </a:graphic>
      </p:graphicFrame>
      <p:sp>
        <p:nvSpPr>
          <p:cNvPr id="10" name="TekstSylinder 9"/>
          <p:cNvSpPr txBox="1"/>
          <p:nvPr/>
        </p:nvSpPr>
        <p:spPr>
          <a:xfrm>
            <a:off x="1402334" y="1531602"/>
            <a:ext cx="7058098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buClr>
                <a:schemeClr val="tx2"/>
              </a:buClr>
            </a:pPr>
            <a:r>
              <a:rPr lang="nb-NO" dirty="0" smtClean="0">
                <a:cs typeface="Times New Roman" pitchFamily="18" charset="0"/>
              </a:rPr>
              <a:t>Andelen av alle vanskeligstilte et gitt år som er vanskeligstilt årene etter</a:t>
            </a:r>
          </a:p>
        </p:txBody>
      </p:sp>
    </p:spTree>
    <p:extLst>
      <p:ext uri="{BB962C8B-B14F-4D97-AF65-F5344CB8AC3E}">
        <p14:creationId xmlns:p14="http://schemas.microsoft.com/office/powerpoint/2010/main" val="42319579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Varighet </a:t>
            </a:r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36B3F-DD3A-4638-BDE7-E2E0EC9584C9}" type="slidenum">
              <a:rPr lang="nb-NO" smtClean="0"/>
              <a:pPr/>
              <a:t>21</a:t>
            </a:fld>
            <a:endParaRPr lang="nb-NO" dirty="0"/>
          </a:p>
        </p:txBody>
      </p:sp>
      <p:graphicFrame>
        <p:nvGraphicFramePr>
          <p:cNvPr id="8" name="Tabell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3776470"/>
              </p:ext>
            </p:extLst>
          </p:nvPr>
        </p:nvGraphicFramePr>
        <p:xfrm>
          <a:off x="1402335" y="1988840"/>
          <a:ext cx="3314993" cy="1180749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763767">
                  <a:extLst>
                    <a:ext uri="{9D8B030D-6E8A-4147-A177-3AD203B41FA5}">
                      <a16:colId xmlns:a16="http://schemas.microsoft.com/office/drawing/2014/main" val="3911440801"/>
                    </a:ext>
                  </a:extLst>
                </a:gridCol>
                <a:gridCol w="849998">
                  <a:extLst>
                    <a:ext uri="{9D8B030D-6E8A-4147-A177-3AD203B41FA5}">
                      <a16:colId xmlns:a16="http://schemas.microsoft.com/office/drawing/2014/main" val="3774269983"/>
                    </a:ext>
                  </a:extLst>
                </a:gridCol>
                <a:gridCol w="850614">
                  <a:extLst>
                    <a:ext uri="{9D8B030D-6E8A-4147-A177-3AD203B41FA5}">
                      <a16:colId xmlns:a16="http://schemas.microsoft.com/office/drawing/2014/main" val="3370235989"/>
                    </a:ext>
                  </a:extLst>
                </a:gridCol>
                <a:gridCol w="850614">
                  <a:extLst>
                    <a:ext uri="{9D8B030D-6E8A-4147-A177-3AD203B41FA5}">
                      <a16:colId xmlns:a16="http://schemas.microsoft.com/office/drawing/2014/main" val="1854034695"/>
                    </a:ext>
                  </a:extLst>
                </a:gridCol>
              </a:tblGrid>
              <a:tr h="4695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nb-NO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38" marR="3333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nb-NO" sz="1400" dirty="0">
                          <a:effectLst/>
                        </a:rPr>
                        <a:t>2015</a:t>
                      </a:r>
                      <a:endParaRPr lang="nb-NO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38" marR="3333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nb-NO" sz="1400" dirty="0">
                          <a:effectLst/>
                        </a:rPr>
                        <a:t>2016</a:t>
                      </a:r>
                      <a:endParaRPr lang="nb-NO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38" marR="3333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nb-NO" sz="1400" dirty="0">
                          <a:effectLst/>
                        </a:rPr>
                        <a:t>2017</a:t>
                      </a:r>
                      <a:endParaRPr lang="nb-NO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38" marR="33338" marT="0" marB="0" anchor="ctr"/>
                </a:tc>
                <a:extLst>
                  <a:ext uri="{0D108BD9-81ED-4DB2-BD59-A6C34878D82A}">
                    <a16:rowId xmlns:a16="http://schemas.microsoft.com/office/drawing/2014/main" val="1489108328"/>
                  </a:ext>
                </a:extLst>
              </a:tr>
              <a:tr h="331602"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nb-NO" sz="1400" dirty="0">
                          <a:effectLst/>
                        </a:rPr>
                        <a:t>2015</a:t>
                      </a:r>
                      <a:endParaRPr lang="nb-NO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38" marR="3333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nb-NO" sz="1400" dirty="0">
                          <a:effectLst/>
                        </a:rPr>
                        <a:t>100,0</a:t>
                      </a:r>
                    </a:p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nb-NO" sz="1400" dirty="0">
                          <a:effectLst/>
                        </a:rPr>
                        <a:t>(102 360)</a:t>
                      </a:r>
                      <a:endParaRPr lang="nb-NO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38" marR="3333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nb-NO" sz="1400" dirty="0">
                          <a:effectLst/>
                        </a:rPr>
                        <a:t>50,5</a:t>
                      </a:r>
                    </a:p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nb-NO" sz="1400" dirty="0">
                          <a:effectLst/>
                        </a:rPr>
                        <a:t>(51 665)</a:t>
                      </a:r>
                      <a:endParaRPr lang="nb-NO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38" marR="3333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nb-NO" sz="1400" dirty="0">
                          <a:effectLst/>
                        </a:rPr>
                        <a:t>29,7</a:t>
                      </a:r>
                    </a:p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nb-NO" sz="1400" dirty="0">
                          <a:effectLst/>
                        </a:rPr>
                        <a:t>(30 453)</a:t>
                      </a:r>
                      <a:endParaRPr lang="nb-NO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38" marR="33338" marT="0" marB="0" anchor="ctr"/>
                </a:tc>
                <a:extLst>
                  <a:ext uri="{0D108BD9-81ED-4DB2-BD59-A6C34878D82A}">
                    <a16:rowId xmlns:a16="http://schemas.microsoft.com/office/drawing/2014/main" val="607644601"/>
                  </a:ext>
                </a:extLst>
              </a:tr>
              <a:tr h="331602"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nb-NO" sz="1400">
                          <a:effectLst/>
                        </a:rPr>
                        <a:t>2016</a:t>
                      </a:r>
                      <a:endParaRPr lang="nb-NO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38" marR="3333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nb-NO" sz="1400" dirty="0">
                          <a:effectLst/>
                        </a:rPr>
                        <a:t>.</a:t>
                      </a:r>
                      <a:endParaRPr lang="nb-NO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38" marR="3333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nb-NO" sz="1400" dirty="0">
                          <a:effectLst/>
                        </a:rPr>
                        <a:t>100,0</a:t>
                      </a:r>
                    </a:p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nb-NO" sz="1400" dirty="0">
                          <a:effectLst/>
                        </a:rPr>
                        <a:t>(106 448)</a:t>
                      </a:r>
                      <a:endParaRPr lang="nb-NO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38" marR="3333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nb-NO" sz="1400" dirty="0">
                          <a:effectLst/>
                        </a:rPr>
                        <a:t>49,5</a:t>
                      </a:r>
                    </a:p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nb-NO" sz="1400" dirty="0">
                          <a:effectLst/>
                        </a:rPr>
                        <a:t>(52 714)</a:t>
                      </a:r>
                      <a:endParaRPr lang="nb-NO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38" marR="33338" marT="0" marB="0" anchor="ctr"/>
                </a:tc>
                <a:extLst>
                  <a:ext uri="{0D108BD9-81ED-4DB2-BD59-A6C34878D82A}">
                    <a16:rowId xmlns:a16="http://schemas.microsoft.com/office/drawing/2014/main" val="1605979545"/>
                  </a:ext>
                </a:extLst>
              </a:tr>
            </a:tbl>
          </a:graphicData>
        </a:graphic>
      </p:graphicFrame>
      <p:graphicFrame>
        <p:nvGraphicFramePr>
          <p:cNvPr id="9" name="Tabell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1788904"/>
              </p:ext>
            </p:extLst>
          </p:nvPr>
        </p:nvGraphicFramePr>
        <p:xfrm>
          <a:off x="1402335" y="4101662"/>
          <a:ext cx="2593601" cy="1208519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838615">
                  <a:extLst>
                    <a:ext uri="{9D8B030D-6E8A-4147-A177-3AD203B41FA5}">
                      <a16:colId xmlns:a16="http://schemas.microsoft.com/office/drawing/2014/main" val="1633981663"/>
                    </a:ext>
                  </a:extLst>
                </a:gridCol>
                <a:gridCol w="838615">
                  <a:extLst>
                    <a:ext uri="{9D8B030D-6E8A-4147-A177-3AD203B41FA5}">
                      <a16:colId xmlns:a16="http://schemas.microsoft.com/office/drawing/2014/main" val="1194808445"/>
                    </a:ext>
                  </a:extLst>
                </a:gridCol>
                <a:gridCol w="916371">
                  <a:extLst>
                    <a:ext uri="{9D8B030D-6E8A-4147-A177-3AD203B41FA5}">
                      <a16:colId xmlns:a16="http://schemas.microsoft.com/office/drawing/2014/main" val="751302088"/>
                    </a:ext>
                  </a:extLst>
                </a:gridCol>
              </a:tblGrid>
              <a:tr h="1718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nb-NO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38" marR="3333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nb-NO" sz="1400" dirty="0">
                          <a:effectLst/>
                        </a:rPr>
                        <a:t>2016</a:t>
                      </a:r>
                      <a:endParaRPr lang="nb-NO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38" marR="3333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nb-NO" sz="1400">
                          <a:effectLst/>
                        </a:rPr>
                        <a:t>2017</a:t>
                      </a:r>
                      <a:endParaRPr lang="nb-NO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38" marR="33338" marT="0" marB="0" anchor="ctr"/>
                </a:tc>
                <a:extLst>
                  <a:ext uri="{0D108BD9-81ED-4DB2-BD59-A6C34878D82A}">
                    <a16:rowId xmlns:a16="http://schemas.microsoft.com/office/drawing/2014/main" val="3759253472"/>
                  </a:ext>
                </a:extLst>
              </a:tr>
              <a:tr h="490118"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nb-NO" sz="1400" dirty="0">
                          <a:effectLst/>
                        </a:rPr>
                        <a:t>2016</a:t>
                      </a:r>
                      <a:endParaRPr lang="nb-NO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38" marR="3333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nb-NO" sz="1400" dirty="0">
                          <a:effectLst/>
                        </a:rPr>
                        <a:t>100,0</a:t>
                      </a:r>
                    </a:p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nb-NO" sz="1400" dirty="0">
                          <a:effectLst/>
                        </a:rPr>
                        <a:t>(40 809)</a:t>
                      </a:r>
                      <a:endParaRPr lang="nb-NO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38" marR="3333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nb-NO" sz="1400" dirty="0">
                          <a:effectLst/>
                        </a:rPr>
                        <a:t>40,2</a:t>
                      </a:r>
                    </a:p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nb-NO" sz="1400" dirty="0">
                          <a:effectLst/>
                        </a:rPr>
                        <a:t>(16 410)</a:t>
                      </a:r>
                      <a:endParaRPr lang="nb-NO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38" marR="33338" marT="0" marB="0" anchor="ctr"/>
                </a:tc>
                <a:extLst>
                  <a:ext uri="{0D108BD9-81ED-4DB2-BD59-A6C34878D82A}">
                    <a16:rowId xmlns:a16="http://schemas.microsoft.com/office/drawing/2014/main" val="1378213394"/>
                  </a:ext>
                </a:extLst>
              </a:tr>
              <a:tr h="490118"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nb-NO" sz="1400">
                          <a:effectLst/>
                        </a:rPr>
                        <a:t>2017</a:t>
                      </a:r>
                      <a:endParaRPr lang="nb-NO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38" marR="3333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nb-NO" sz="1400">
                          <a:effectLst/>
                        </a:rPr>
                        <a:t>.</a:t>
                      </a:r>
                      <a:endParaRPr lang="nb-NO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38" marR="3333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nb-NO" sz="1400" dirty="0">
                          <a:effectLst/>
                        </a:rPr>
                        <a:t>100,0</a:t>
                      </a:r>
                    </a:p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nb-NO" sz="1400" dirty="0">
                          <a:effectLst/>
                        </a:rPr>
                        <a:t>(39 510)</a:t>
                      </a:r>
                      <a:endParaRPr lang="nb-NO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38" marR="33338" marT="0" marB="0" anchor="ctr"/>
                </a:tc>
                <a:extLst>
                  <a:ext uri="{0D108BD9-81ED-4DB2-BD59-A6C34878D82A}">
                    <a16:rowId xmlns:a16="http://schemas.microsoft.com/office/drawing/2014/main" val="3151990353"/>
                  </a:ext>
                </a:extLst>
              </a:tr>
            </a:tbl>
          </a:graphicData>
        </a:graphic>
      </p:graphicFrame>
      <p:sp>
        <p:nvSpPr>
          <p:cNvPr id="10" name="TekstSylinder 9"/>
          <p:cNvSpPr txBox="1"/>
          <p:nvPr/>
        </p:nvSpPr>
        <p:spPr>
          <a:xfrm>
            <a:off x="1402334" y="1531602"/>
            <a:ext cx="7058098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buClr>
                <a:schemeClr val="tx2"/>
              </a:buClr>
            </a:pPr>
            <a:r>
              <a:rPr lang="nb-NO" dirty="0" smtClean="0">
                <a:cs typeface="Times New Roman" pitchFamily="18" charset="0"/>
              </a:rPr>
              <a:t>Andelen av alle vanskeligstilte et gitt år som er vanskeligstilt årene etter</a:t>
            </a:r>
          </a:p>
        </p:txBody>
      </p:sp>
      <p:sp>
        <p:nvSpPr>
          <p:cNvPr id="11" name="TekstSylinder 10"/>
          <p:cNvSpPr txBox="1"/>
          <p:nvPr/>
        </p:nvSpPr>
        <p:spPr>
          <a:xfrm>
            <a:off x="1402334" y="3663457"/>
            <a:ext cx="7058098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buClr>
                <a:schemeClr val="tx2"/>
              </a:buClr>
            </a:pPr>
            <a:r>
              <a:rPr lang="nb-NO" dirty="0" smtClean="0">
                <a:cs typeface="Times New Roman" pitchFamily="18" charset="0"/>
              </a:rPr>
              <a:t>Andelen av </a:t>
            </a:r>
            <a:r>
              <a:rPr lang="nb-NO" i="1" dirty="0" smtClean="0">
                <a:cs typeface="Times New Roman" pitchFamily="18" charset="0"/>
              </a:rPr>
              <a:t>nye</a:t>
            </a:r>
            <a:r>
              <a:rPr lang="nb-NO" dirty="0" smtClean="0">
                <a:cs typeface="Times New Roman" pitchFamily="18" charset="0"/>
              </a:rPr>
              <a:t> vanskeligstilte et gitt år som er vanskeligstilt årene etter</a:t>
            </a:r>
          </a:p>
        </p:txBody>
      </p:sp>
    </p:spTree>
    <p:extLst>
      <p:ext uri="{BB962C8B-B14F-4D97-AF65-F5344CB8AC3E}">
        <p14:creationId xmlns:p14="http://schemas.microsoft.com/office/powerpoint/2010/main" val="387667570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Dynamikk</a:t>
            </a:r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36B3F-DD3A-4638-BDE7-E2E0EC9584C9}" type="slidenum">
              <a:rPr lang="nb-NO" smtClean="0"/>
              <a:pPr/>
              <a:t>22</a:t>
            </a:fld>
            <a:endParaRPr lang="nb-NO" dirty="0"/>
          </a:p>
        </p:txBody>
      </p:sp>
      <p:sp>
        <p:nvSpPr>
          <p:cNvPr id="8" name="TekstSylinder 7"/>
          <p:cNvSpPr txBox="1"/>
          <p:nvPr/>
        </p:nvSpPr>
        <p:spPr>
          <a:xfrm>
            <a:off x="18951" y="1614470"/>
            <a:ext cx="4469777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350" dirty="0" err="1" smtClean="0"/>
              <a:t>Innstrømsrate</a:t>
            </a:r>
            <a:r>
              <a:rPr lang="nb-NO" sz="1350" dirty="0" smtClean="0"/>
              <a:t>: andelen av alle ikke-vanskeligstilte personer et gitt år som går inn i </a:t>
            </a:r>
            <a:r>
              <a:rPr lang="nb-NO" sz="1350" dirty="0" err="1" smtClean="0"/>
              <a:t>vanskeligstilthet</a:t>
            </a:r>
            <a:r>
              <a:rPr lang="nb-NO" sz="1350" dirty="0" smtClean="0"/>
              <a:t> året etter </a:t>
            </a:r>
            <a:endParaRPr lang="nb-NO" sz="1350" dirty="0"/>
          </a:p>
        </p:txBody>
      </p:sp>
      <p:sp>
        <p:nvSpPr>
          <p:cNvPr id="9" name="TekstSylinder 8"/>
          <p:cNvSpPr txBox="1"/>
          <p:nvPr/>
        </p:nvSpPr>
        <p:spPr>
          <a:xfrm>
            <a:off x="4488729" y="1614470"/>
            <a:ext cx="46172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350" dirty="0" err="1" smtClean="0"/>
              <a:t>Utstrømsrate</a:t>
            </a:r>
            <a:r>
              <a:rPr lang="nb-NO" sz="1350" dirty="0" smtClean="0"/>
              <a:t>: andelen av alle vanskeligstilte et gitt år som slutter å være vanskeligstilt året etter</a:t>
            </a:r>
            <a:endParaRPr lang="nb-NO" sz="1350" dirty="0"/>
          </a:p>
        </p:txBody>
      </p:sp>
    </p:spTree>
    <p:extLst>
      <p:ext uri="{BB962C8B-B14F-4D97-AF65-F5344CB8AC3E}">
        <p14:creationId xmlns:p14="http://schemas.microsoft.com/office/powerpoint/2010/main" val="22361800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Dynamikk</a:t>
            </a:r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36B3F-DD3A-4638-BDE7-E2E0EC9584C9}" type="slidenum">
              <a:rPr lang="nb-NO" smtClean="0"/>
              <a:pPr/>
              <a:t>23</a:t>
            </a:fld>
            <a:endParaRPr lang="nb-NO" dirty="0"/>
          </a:p>
        </p:txBody>
      </p:sp>
      <p:pic>
        <p:nvPicPr>
          <p:cNvPr id="6" name="Bild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19" y="2249171"/>
            <a:ext cx="4513668" cy="3004473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7" name="Bild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249173"/>
            <a:ext cx="4511565" cy="3007888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8" name="TekstSylinder 7"/>
          <p:cNvSpPr txBox="1"/>
          <p:nvPr/>
        </p:nvSpPr>
        <p:spPr>
          <a:xfrm>
            <a:off x="18951" y="1614470"/>
            <a:ext cx="4469777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350" dirty="0" err="1" smtClean="0"/>
              <a:t>Innstrømsrate</a:t>
            </a:r>
            <a:r>
              <a:rPr lang="nb-NO" sz="1350" dirty="0" smtClean="0"/>
              <a:t>: andelen av alle ikke-vanskeligstilte personer et gitt år som går inn i </a:t>
            </a:r>
            <a:r>
              <a:rPr lang="nb-NO" sz="1350" dirty="0" err="1" smtClean="0"/>
              <a:t>vanskeligstilthet</a:t>
            </a:r>
            <a:r>
              <a:rPr lang="nb-NO" sz="1350" dirty="0" smtClean="0"/>
              <a:t> året etter </a:t>
            </a:r>
            <a:endParaRPr lang="nb-NO" sz="1350" dirty="0"/>
          </a:p>
        </p:txBody>
      </p:sp>
      <p:sp>
        <p:nvSpPr>
          <p:cNvPr id="9" name="TekstSylinder 8"/>
          <p:cNvSpPr txBox="1"/>
          <p:nvPr/>
        </p:nvSpPr>
        <p:spPr>
          <a:xfrm>
            <a:off x="4488729" y="1614470"/>
            <a:ext cx="46172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350" dirty="0" err="1" smtClean="0"/>
              <a:t>Utstrømsrate</a:t>
            </a:r>
            <a:r>
              <a:rPr lang="nb-NO" sz="1350" dirty="0" smtClean="0"/>
              <a:t>: andelen av alle vanskeligstilte et gitt år som slutter å være vanskeligstilt året etter</a:t>
            </a:r>
            <a:endParaRPr lang="nb-NO" sz="1350" dirty="0"/>
          </a:p>
        </p:txBody>
      </p:sp>
    </p:spTree>
    <p:extLst>
      <p:ext uri="{BB962C8B-B14F-4D97-AF65-F5344CB8AC3E}">
        <p14:creationId xmlns:p14="http://schemas.microsoft.com/office/powerpoint/2010/main" val="45692991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Dynamikk</a:t>
            </a:r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36B3F-DD3A-4638-BDE7-E2E0EC9584C9}" type="slidenum">
              <a:rPr lang="nb-NO" smtClean="0"/>
              <a:pPr/>
              <a:t>24</a:t>
            </a:fld>
            <a:endParaRPr lang="nb-NO" dirty="0"/>
          </a:p>
        </p:txBody>
      </p:sp>
      <p:pic>
        <p:nvPicPr>
          <p:cNvPr id="6" name="Bild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19" y="2249171"/>
            <a:ext cx="4513668" cy="3004473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7" name="Bild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249173"/>
            <a:ext cx="4511565" cy="3007888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8" name="TekstSylinder 7"/>
          <p:cNvSpPr txBox="1"/>
          <p:nvPr/>
        </p:nvSpPr>
        <p:spPr>
          <a:xfrm>
            <a:off x="18951" y="1614470"/>
            <a:ext cx="4469777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350" dirty="0" err="1" smtClean="0"/>
              <a:t>Innstrømsrate</a:t>
            </a:r>
            <a:r>
              <a:rPr lang="nb-NO" sz="1350" dirty="0" smtClean="0"/>
              <a:t>: andelen av alle ikke-vanskeligstilte personer et gitt år som går inn i </a:t>
            </a:r>
            <a:r>
              <a:rPr lang="nb-NO" sz="1350" dirty="0" err="1" smtClean="0"/>
              <a:t>vanskeligstilthet</a:t>
            </a:r>
            <a:r>
              <a:rPr lang="nb-NO" sz="1350" dirty="0" smtClean="0"/>
              <a:t> året etter </a:t>
            </a:r>
            <a:endParaRPr lang="nb-NO" sz="1350" dirty="0"/>
          </a:p>
        </p:txBody>
      </p:sp>
      <p:sp>
        <p:nvSpPr>
          <p:cNvPr id="9" name="TekstSylinder 8"/>
          <p:cNvSpPr txBox="1"/>
          <p:nvPr/>
        </p:nvSpPr>
        <p:spPr>
          <a:xfrm>
            <a:off x="4488729" y="1614470"/>
            <a:ext cx="46172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350" dirty="0" err="1" smtClean="0"/>
              <a:t>Utstrømsrate</a:t>
            </a:r>
            <a:r>
              <a:rPr lang="nb-NO" sz="1350" dirty="0" smtClean="0"/>
              <a:t>: andelen av alle vanskeligstilte et gitt år som slutter å være vanskeligstilt året etter</a:t>
            </a:r>
            <a:endParaRPr lang="nb-NO" sz="1350" dirty="0"/>
          </a:p>
        </p:txBody>
      </p:sp>
      <p:sp>
        <p:nvSpPr>
          <p:cNvPr id="3" name="Ellipse 2"/>
          <p:cNvSpPr/>
          <p:nvPr/>
        </p:nvSpPr>
        <p:spPr>
          <a:xfrm>
            <a:off x="331841" y="3019864"/>
            <a:ext cx="504056" cy="55315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0" name="Ellipse 9"/>
          <p:cNvSpPr/>
          <p:nvPr/>
        </p:nvSpPr>
        <p:spPr>
          <a:xfrm>
            <a:off x="4845510" y="2477497"/>
            <a:ext cx="662594" cy="111921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4102060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Dynamikk</a:t>
            </a:r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36B3F-DD3A-4638-BDE7-E2E0EC9584C9}" type="slidenum">
              <a:rPr lang="nb-NO" smtClean="0"/>
              <a:pPr/>
              <a:t>25</a:t>
            </a:fld>
            <a:endParaRPr lang="nb-NO" dirty="0"/>
          </a:p>
        </p:txBody>
      </p:sp>
      <p:pic>
        <p:nvPicPr>
          <p:cNvPr id="6" name="Bild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19" y="2249171"/>
            <a:ext cx="4513668" cy="3004473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7" name="Bild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249173"/>
            <a:ext cx="4511565" cy="3007888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8" name="TekstSylinder 7"/>
          <p:cNvSpPr txBox="1"/>
          <p:nvPr/>
        </p:nvSpPr>
        <p:spPr>
          <a:xfrm>
            <a:off x="18951" y="1614470"/>
            <a:ext cx="4469777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350" dirty="0" err="1" smtClean="0"/>
              <a:t>Innstrømsrate</a:t>
            </a:r>
            <a:r>
              <a:rPr lang="nb-NO" sz="1350" dirty="0" smtClean="0"/>
              <a:t>: andelen av alle ikke-vanskeligstilte personer et gitt år som går inn i </a:t>
            </a:r>
            <a:r>
              <a:rPr lang="nb-NO" sz="1350" dirty="0" err="1" smtClean="0"/>
              <a:t>vanskeligstilthet</a:t>
            </a:r>
            <a:r>
              <a:rPr lang="nb-NO" sz="1350" dirty="0" smtClean="0"/>
              <a:t> året etter </a:t>
            </a:r>
            <a:endParaRPr lang="nb-NO" sz="1350" dirty="0"/>
          </a:p>
        </p:txBody>
      </p:sp>
      <p:sp>
        <p:nvSpPr>
          <p:cNvPr id="9" name="TekstSylinder 8"/>
          <p:cNvSpPr txBox="1"/>
          <p:nvPr/>
        </p:nvSpPr>
        <p:spPr>
          <a:xfrm>
            <a:off x="4488729" y="1614470"/>
            <a:ext cx="46172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350" dirty="0" err="1" smtClean="0"/>
              <a:t>Utstrømsrate</a:t>
            </a:r>
            <a:r>
              <a:rPr lang="nb-NO" sz="1350" dirty="0" smtClean="0"/>
              <a:t>: andelen av alle vanskeligstilte et gitt år som slutter å være vanskeligstilt året etter</a:t>
            </a:r>
            <a:endParaRPr lang="nb-NO" sz="1350" dirty="0"/>
          </a:p>
        </p:txBody>
      </p:sp>
      <p:sp>
        <p:nvSpPr>
          <p:cNvPr id="3" name="Ellipse 2"/>
          <p:cNvSpPr/>
          <p:nvPr/>
        </p:nvSpPr>
        <p:spPr>
          <a:xfrm>
            <a:off x="3707904" y="2708920"/>
            <a:ext cx="648072" cy="88779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0" name="Ellipse 9"/>
          <p:cNvSpPr/>
          <p:nvPr/>
        </p:nvSpPr>
        <p:spPr>
          <a:xfrm>
            <a:off x="8259901" y="2577130"/>
            <a:ext cx="662594" cy="111921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722446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Boforhold som avhengig variabel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Hvilke velferdsvariabler kan være med på å forklare boforhold?</a:t>
            </a:r>
          </a:p>
          <a:p>
            <a:r>
              <a:rPr lang="nb-NO" dirty="0" smtClean="0"/>
              <a:t>Boforholdsvariabler: </a:t>
            </a:r>
          </a:p>
          <a:p>
            <a:pPr lvl="1"/>
            <a:r>
              <a:rPr lang="nb-NO" dirty="0" smtClean="0"/>
              <a:t>Trangboddhet</a:t>
            </a:r>
          </a:p>
          <a:p>
            <a:pPr lvl="1"/>
            <a:r>
              <a:rPr lang="nb-NO" dirty="0" smtClean="0"/>
              <a:t>Leietaker</a:t>
            </a:r>
          </a:p>
          <a:p>
            <a:pPr lvl="1"/>
            <a:r>
              <a:rPr lang="nb-NO" dirty="0" smtClean="0"/>
              <a:t>Støy</a:t>
            </a:r>
          </a:p>
          <a:p>
            <a:r>
              <a:rPr lang="nb-NO" dirty="0" smtClean="0"/>
              <a:t>Utvalg: personer 25-65 år</a:t>
            </a:r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36B3F-DD3A-4638-BDE7-E2E0EC9584C9}" type="slidenum">
              <a:rPr lang="nb-NO" smtClean="0"/>
              <a:pPr/>
              <a:t>26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42909314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Panelanalyser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Er endringer i arbeidsmarkedstilknytning eller sivilstatus forbundet med endring i boforhold</a:t>
            </a:r>
          </a:p>
          <a:p>
            <a:pPr marL="0" indent="0">
              <a:buNone/>
            </a:pPr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36B3F-DD3A-4638-BDE7-E2E0EC9584C9}" type="slidenum">
              <a:rPr lang="nb-NO" smtClean="0"/>
              <a:pPr/>
              <a:t>27</a:t>
            </a:fld>
            <a:endParaRPr lang="nb-NO" dirty="0"/>
          </a:p>
        </p:txBody>
      </p:sp>
      <p:pic>
        <p:nvPicPr>
          <p:cNvPr id="6" name="Bild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5200" y="2564904"/>
            <a:ext cx="6049628" cy="3490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3244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Resultater</a:t>
            </a:r>
            <a:endParaRPr lang="nb-NO" dirty="0"/>
          </a:p>
        </p:txBody>
      </p:sp>
      <p:graphicFrame>
        <p:nvGraphicFramePr>
          <p:cNvPr id="6" name="Plassholder for innhold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8692823"/>
              </p:ext>
            </p:extLst>
          </p:nvPr>
        </p:nvGraphicFramePr>
        <p:xfrm>
          <a:off x="1278737" y="1988840"/>
          <a:ext cx="4205859" cy="1345883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783288">
                  <a:extLst>
                    <a:ext uri="{9D8B030D-6E8A-4147-A177-3AD203B41FA5}">
                      <a16:colId xmlns:a16="http://schemas.microsoft.com/office/drawing/2014/main" val="3136977932"/>
                    </a:ext>
                  </a:extLst>
                </a:gridCol>
                <a:gridCol w="1142540">
                  <a:extLst>
                    <a:ext uri="{9D8B030D-6E8A-4147-A177-3AD203B41FA5}">
                      <a16:colId xmlns:a16="http://schemas.microsoft.com/office/drawing/2014/main" val="754781957"/>
                    </a:ext>
                  </a:extLst>
                </a:gridCol>
                <a:gridCol w="1142540">
                  <a:extLst>
                    <a:ext uri="{9D8B030D-6E8A-4147-A177-3AD203B41FA5}">
                      <a16:colId xmlns:a16="http://schemas.microsoft.com/office/drawing/2014/main" val="2364774929"/>
                    </a:ext>
                  </a:extLst>
                </a:gridCol>
                <a:gridCol w="1137491">
                  <a:extLst>
                    <a:ext uri="{9D8B030D-6E8A-4147-A177-3AD203B41FA5}">
                      <a16:colId xmlns:a16="http://schemas.microsoft.com/office/drawing/2014/main" val="278862875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nb-NO" sz="1400" dirty="0">
                          <a:effectLst/>
                        </a:rPr>
                        <a:t>2016</a:t>
                      </a:r>
                      <a:endParaRPr lang="nb-NO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nb-NO" sz="1400" dirty="0" smtClean="0">
                          <a:effectLst/>
                        </a:rPr>
                        <a:t>Trangbodd</a:t>
                      </a:r>
                      <a:endParaRPr lang="nb-NO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nb-NO" sz="1400">
                          <a:effectLst/>
                        </a:rPr>
                        <a:t>Leietaker</a:t>
                      </a:r>
                      <a:endParaRPr lang="nb-NO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nb-NO" sz="1400">
                          <a:effectLst/>
                        </a:rPr>
                        <a:t>Støy</a:t>
                      </a:r>
                      <a:endParaRPr lang="nb-NO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83863896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nb-NO" sz="1400">
                          <a:effectLst/>
                        </a:rPr>
                        <a:t>U/jobb</a:t>
                      </a:r>
                      <a:endParaRPr lang="nb-NO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nb-NO" sz="1400">
                          <a:effectLst/>
                        </a:rPr>
                        <a:t>0,0072***</a:t>
                      </a:r>
                      <a:endParaRPr lang="nb-NO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nb-NO" sz="1400">
                          <a:effectLst/>
                        </a:rPr>
                        <a:t>0,0405***</a:t>
                      </a:r>
                      <a:endParaRPr lang="nb-NO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nb-NO" sz="1400">
                          <a:effectLst/>
                        </a:rPr>
                        <a:t>0,0146***</a:t>
                      </a:r>
                      <a:endParaRPr lang="nb-NO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6359101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nb-NO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nb-NO" sz="1400">
                          <a:effectLst/>
                        </a:rPr>
                        <a:t>(0,00099)</a:t>
                      </a:r>
                      <a:endParaRPr lang="nb-NO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nb-NO" sz="1400">
                          <a:effectLst/>
                        </a:rPr>
                        <a:t>(0,0014)</a:t>
                      </a:r>
                      <a:endParaRPr lang="nb-NO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nb-NO" sz="1400">
                          <a:effectLst/>
                        </a:rPr>
                        <a:t>(0,0019)</a:t>
                      </a:r>
                      <a:endParaRPr lang="nb-NO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71041116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nb-NO" sz="1400">
                          <a:effectLst/>
                        </a:rPr>
                        <a:t>Med kontr.</a:t>
                      </a:r>
                      <a:endParaRPr lang="nb-NO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nb-NO" sz="1400">
                          <a:effectLst/>
                        </a:rPr>
                        <a:t>Ja</a:t>
                      </a:r>
                      <a:endParaRPr lang="nb-NO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nb-NO" sz="1400">
                          <a:effectLst/>
                        </a:rPr>
                        <a:t>Ja</a:t>
                      </a:r>
                      <a:endParaRPr lang="nb-NO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nb-NO" sz="1400">
                          <a:effectLst/>
                        </a:rPr>
                        <a:t>Ja</a:t>
                      </a:r>
                      <a:endParaRPr lang="nb-NO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90729703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nb-NO" sz="1400">
                          <a:effectLst/>
                        </a:rPr>
                        <a:t>N</a:t>
                      </a:r>
                      <a:endParaRPr lang="nb-NO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nb-NO" sz="1400">
                          <a:effectLst/>
                        </a:rPr>
                        <a:t>1 827 901</a:t>
                      </a:r>
                      <a:endParaRPr lang="nb-NO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nb-NO" sz="1400">
                          <a:effectLst/>
                        </a:rPr>
                        <a:t>1 756 177</a:t>
                      </a:r>
                      <a:endParaRPr lang="nb-NO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nb-NO" sz="1400">
                          <a:effectLst/>
                        </a:rPr>
                        <a:t>1 242 937</a:t>
                      </a:r>
                      <a:endParaRPr lang="nb-NO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36513279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nb-NO" sz="1400">
                          <a:effectLst/>
                        </a:rPr>
                        <a:t>R2</a:t>
                      </a:r>
                      <a:endParaRPr lang="nb-NO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nb-NO" sz="1400">
                          <a:effectLst/>
                        </a:rPr>
                        <a:t>0,031</a:t>
                      </a:r>
                      <a:endParaRPr lang="nb-NO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nb-NO" sz="1400">
                          <a:effectLst/>
                        </a:rPr>
                        <a:t>0,057</a:t>
                      </a:r>
                      <a:endParaRPr lang="nb-NO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nb-NO" sz="1400" dirty="0">
                          <a:effectLst/>
                        </a:rPr>
                        <a:t>0,035</a:t>
                      </a:r>
                      <a:endParaRPr lang="nb-NO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465576800"/>
                  </a:ext>
                </a:extLst>
              </a:tr>
            </a:tbl>
          </a:graphicData>
        </a:graphic>
      </p:graphicFrame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36B3F-DD3A-4638-BDE7-E2E0EC9584C9}" type="slidenum">
              <a:rPr lang="nb-NO" smtClean="0"/>
              <a:pPr/>
              <a:t>28</a:t>
            </a:fld>
            <a:endParaRPr lang="nb-NO" dirty="0"/>
          </a:p>
        </p:txBody>
      </p:sp>
      <p:graphicFrame>
        <p:nvGraphicFramePr>
          <p:cNvPr id="7" name="Tabell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5733898"/>
              </p:ext>
            </p:extLst>
          </p:nvPr>
        </p:nvGraphicFramePr>
        <p:xfrm>
          <a:off x="1278737" y="4095161"/>
          <a:ext cx="4198722" cy="1596386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839198">
                  <a:extLst>
                    <a:ext uri="{9D8B030D-6E8A-4147-A177-3AD203B41FA5}">
                      <a16:colId xmlns:a16="http://schemas.microsoft.com/office/drawing/2014/main" val="3873503090"/>
                    </a:ext>
                  </a:extLst>
                </a:gridCol>
                <a:gridCol w="1056735">
                  <a:extLst>
                    <a:ext uri="{9D8B030D-6E8A-4147-A177-3AD203B41FA5}">
                      <a16:colId xmlns:a16="http://schemas.microsoft.com/office/drawing/2014/main" val="4049395260"/>
                    </a:ext>
                  </a:extLst>
                </a:gridCol>
                <a:gridCol w="1265169">
                  <a:extLst>
                    <a:ext uri="{9D8B030D-6E8A-4147-A177-3AD203B41FA5}">
                      <a16:colId xmlns:a16="http://schemas.microsoft.com/office/drawing/2014/main" val="483604222"/>
                    </a:ext>
                  </a:extLst>
                </a:gridCol>
                <a:gridCol w="1037620">
                  <a:extLst>
                    <a:ext uri="{9D8B030D-6E8A-4147-A177-3AD203B41FA5}">
                      <a16:colId xmlns:a16="http://schemas.microsoft.com/office/drawing/2014/main" val="4089937239"/>
                    </a:ext>
                  </a:extLst>
                </a:gridCol>
              </a:tblGrid>
              <a:tr h="373151"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nb-NO" sz="1400">
                          <a:effectLst/>
                        </a:rPr>
                        <a:t>2016</a:t>
                      </a:r>
                      <a:endParaRPr lang="nb-NO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nb-NO" sz="1400" dirty="0" smtClean="0">
                          <a:effectLst/>
                        </a:rPr>
                        <a:t>Trangbodd</a:t>
                      </a:r>
                      <a:endParaRPr lang="nb-NO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nb-NO" sz="1400">
                          <a:effectLst/>
                        </a:rPr>
                        <a:t>Leietaker</a:t>
                      </a:r>
                      <a:endParaRPr lang="nb-NO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nb-NO" sz="1400">
                          <a:effectLst/>
                        </a:rPr>
                        <a:t>Støy</a:t>
                      </a:r>
                      <a:endParaRPr lang="nb-NO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5178285"/>
                  </a:ext>
                </a:extLst>
              </a:tr>
              <a:tr h="207267"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nb-NO" sz="1400">
                          <a:effectLst/>
                        </a:rPr>
                        <a:t>Skilt </a:t>
                      </a:r>
                      <a:endParaRPr lang="nb-NO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nb-NO" sz="1400">
                          <a:effectLst/>
                        </a:rPr>
                        <a:t>–0,0039*</a:t>
                      </a:r>
                      <a:endParaRPr lang="nb-NO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nb-NO" sz="1400">
                          <a:effectLst/>
                        </a:rPr>
                        <a:t>0,139***</a:t>
                      </a:r>
                      <a:endParaRPr lang="nb-NO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nb-NO" sz="1400">
                          <a:effectLst/>
                        </a:rPr>
                        <a:t>0,176***</a:t>
                      </a:r>
                      <a:endParaRPr lang="nb-NO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712181195"/>
                  </a:ext>
                </a:extLst>
              </a:tr>
              <a:tr h="2072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nb-NO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nb-NO" sz="1400">
                          <a:effectLst/>
                        </a:rPr>
                        <a:t>(0,0016)</a:t>
                      </a:r>
                      <a:endParaRPr lang="nb-NO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nb-NO" sz="1400">
                          <a:effectLst/>
                        </a:rPr>
                        <a:t>(0,0028)</a:t>
                      </a:r>
                      <a:endParaRPr lang="nb-NO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nb-NO" sz="1400">
                          <a:effectLst/>
                        </a:rPr>
                        <a:t>(0,0042)</a:t>
                      </a:r>
                      <a:endParaRPr lang="nb-NO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869895050"/>
                  </a:ext>
                </a:extLst>
              </a:tr>
              <a:tr h="373151"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nb-NO" sz="1400">
                          <a:effectLst/>
                        </a:rPr>
                        <a:t>Med kontr.</a:t>
                      </a:r>
                      <a:endParaRPr lang="nb-NO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nb-NO" sz="1400">
                          <a:effectLst/>
                        </a:rPr>
                        <a:t>Ja</a:t>
                      </a:r>
                      <a:endParaRPr lang="nb-NO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nb-NO" sz="1400">
                          <a:effectLst/>
                        </a:rPr>
                        <a:t>Ja</a:t>
                      </a:r>
                      <a:endParaRPr lang="nb-NO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nb-NO" sz="1400">
                          <a:effectLst/>
                        </a:rPr>
                        <a:t>Ja</a:t>
                      </a:r>
                      <a:endParaRPr lang="nb-NO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80941504"/>
                  </a:ext>
                </a:extLst>
              </a:tr>
              <a:tr h="207267"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nb-NO" sz="1400">
                          <a:effectLst/>
                        </a:rPr>
                        <a:t>N</a:t>
                      </a:r>
                      <a:endParaRPr lang="nb-NO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1 066 450</a:t>
                      </a:r>
                      <a:endParaRPr lang="nb-NO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nb-NO" sz="1400">
                          <a:effectLst/>
                        </a:rPr>
                        <a:t>1 090 271</a:t>
                      </a:r>
                      <a:endParaRPr lang="nb-NO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nb-NO" sz="1400">
                          <a:effectLst/>
                        </a:rPr>
                        <a:t>774 814</a:t>
                      </a:r>
                      <a:endParaRPr lang="nb-NO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987866219"/>
                  </a:ext>
                </a:extLst>
              </a:tr>
              <a:tr h="207267"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nb-NO" sz="1400">
                          <a:effectLst/>
                        </a:rPr>
                        <a:t>R2</a:t>
                      </a:r>
                      <a:endParaRPr lang="nb-NO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nb-NO" sz="1400">
                          <a:effectLst/>
                        </a:rPr>
                        <a:t>0,062</a:t>
                      </a:r>
                      <a:endParaRPr lang="nb-NO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nb-NO" sz="1400" dirty="0">
                          <a:effectLst/>
                        </a:rPr>
                        <a:t>0,073</a:t>
                      </a:r>
                      <a:endParaRPr lang="nb-NO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nb-NO" sz="1400" dirty="0">
                          <a:effectLst/>
                        </a:rPr>
                        <a:t>0,030</a:t>
                      </a:r>
                      <a:endParaRPr lang="nb-NO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242842571"/>
                  </a:ext>
                </a:extLst>
              </a:tr>
            </a:tbl>
          </a:graphicData>
        </a:graphic>
      </p:graphicFrame>
      <p:sp>
        <p:nvSpPr>
          <p:cNvPr id="8" name="TekstSylinder 7"/>
          <p:cNvSpPr txBox="1"/>
          <p:nvPr/>
        </p:nvSpPr>
        <p:spPr>
          <a:xfrm>
            <a:off x="1285874" y="1700808"/>
            <a:ext cx="3430142" cy="2880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buClr>
                <a:schemeClr val="tx2"/>
              </a:buClr>
            </a:pPr>
            <a:r>
              <a:rPr lang="nb-NO" dirty="0" smtClean="0">
                <a:cs typeface="Times New Roman" pitchFamily="18" charset="0"/>
              </a:rPr>
              <a:t>Miste jobben</a:t>
            </a:r>
          </a:p>
        </p:txBody>
      </p:sp>
      <p:sp>
        <p:nvSpPr>
          <p:cNvPr id="9" name="TekstSylinder 8"/>
          <p:cNvSpPr txBox="1"/>
          <p:nvPr/>
        </p:nvSpPr>
        <p:spPr>
          <a:xfrm>
            <a:off x="1297955" y="3789040"/>
            <a:ext cx="3430142" cy="2880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buClr>
                <a:schemeClr val="tx2"/>
              </a:buClr>
            </a:pPr>
            <a:r>
              <a:rPr lang="nb-NO" dirty="0" smtClean="0">
                <a:cs typeface="Times New Roman" pitchFamily="18" charset="0"/>
              </a:rPr>
              <a:t>Skilsmisse</a:t>
            </a:r>
          </a:p>
        </p:txBody>
      </p:sp>
    </p:spTree>
    <p:extLst>
      <p:ext uri="{BB962C8B-B14F-4D97-AF65-F5344CB8AC3E}">
        <p14:creationId xmlns:p14="http://schemas.microsoft.com/office/powerpoint/2010/main" val="31630902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Sylinder 1"/>
          <p:cNvSpPr txBox="1"/>
          <p:nvPr/>
        </p:nvSpPr>
        <p:spPr>
          <a:xfrm>
            <a:off x="-1836712" y="-1"/>
            <a:ext cx="1800200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b="1" dirty="0"/>
              <a:t>Innsetting av heldekkende bilde bak </a:t>
            </a:r>
            <a:r>
              <a:rPr lang="nb-NO" sz="1200" b="1" dirty="0" smtClean="0"/>
              <a:t>logo</a:t>
            </a:r>
            <a:r>
              <a:rPr lang="nb-NO" sz="1200" dirty="0" smtClean="0"/>
              <a:t>:</a:t>
            </a:r>
          </a:p>
          <a:p>
            <a:r>
              <a:rPr lang="nb-NO" sz="1000" dirty="0" smtClean="0"/>
              <a:t>1</a:t>
            </a:r>
            <a:r>
              <a:rPr lang="nb-NO" sz="1000" dirty="0"/>
              <a:t>. Høyreklikk på lysbildet</a:t>
            </a:r>
          </a:p>
          <a:p>
            <a:r>
              <a:rPr lang="nb-NO" sz="1000" dirty="0"/>
              <a:t>2. Velg </a:t>
            </a:r>
            <a:r>
              <a:rPr lang="nb-NO" sz="1000" b="1" dirty="0"/>
              <a:t>Formater bakgrunn</a:t>
            </a:r>
            <a:endParaRPr lang="nb-NO" sz="1000" dirty="0"/>
          </a:p>
          <a:p>
            <a:r>
              <a:rPr lang="nb-NO" sz="1000" dirty="0"/>
              <a:t>3. Velg </a:t>
            </a:r>
            <a:r>
              <a:rPr lang="nb-NO" sz="1000" b="1" dirty="0"/>
              <a:t>Bilde eller tekstur</a:t>
            </a:r>
            <a:endParaRPr lang="nb-NO" sz="1000" dirty="0"/>
          </a:p>
          <a:p>
            <a:r>
              <a:rPr lang="nb-NO" sz="1000" dirty="0"/>
              <a:t>4. Klikk </a:t>
            </a:r>
            <a:r>
              <a:rPr lang="nb-NO" sz="1000" b="1" dirty="0"/>
              <a:t>Sett inn fra: Fil...</a:t>
            </a:r>
            <a:endParaRPr lang="nb-NO" sz="1000" dirty="0"/>
          </a:p>
          <a:p>
            <a:r>
              <a:rPr lang="nb-NO" sz="1000" dirty="0"/>
              <a:t>5. Velg ønsket bilde og </a:t>
            </a:r>
            <a:r>
              <a:rPr lang="nb-NO" sz="1000" dirty="0" smtClean="0"/>
              <a:t>    </a:t>
            </a:r>
          </a:p>
          <a:p>
            <a:r>
              <a:rPr lang="nb-NO" sz="1000" dirty="0" smtClean="0"/>
              <a:t>    klikk</a:t>
            </a:r>
            <a:r>
              <a:rPr lang="nb-NO" sz="1000" dirty="0"/>
              <a:t> </a:t>
            </a:r>
            <a:r>
              <a:rPr lang="nb-NO" sz="1000" b="1" dirty="0"/>
              <a:t>Åpne</a:t>
            </a:r>
            <a:endParaRPr lang="nb-NO" sz="1000" dirty="0"/>
          </a:p>
          <a:p>
            <a:r>
              <a:rPr lang="nb-NO" sz="1000" dirty="0"/>
              <a:t>6. Klikk </a:t>
            </a:r>
            <a:r>
              <a:rPr lang="nb-NO" sz="1000" b="1" dirty="0"/>
              <a:t>Lukk</a:t>
            </a:r>
            <a:endParaRPr lang="nb-NO" sz="1000" dirty="0"/>
          </a:p>
          <a:p>
            <a:endParaRPr lang="nb-NO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 dirty="0"/>
          </a:p>
        </p:txBody>
      </p:sp>
      <p:pic>
        <p:nvPicPr>
          <p:cNvPr id="6" name="Plassholder for innhold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3667" y="5479787"/>
            <a:ext cx="8703954" cy="945863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dirty="0" smtClean="0"/>
              <a:t>Bolig og velferd, lanseringsseminar januar 2019</a:t>
            </a:r>
            <a:endParaRPr lang="nb-NO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36B3F-DD3A-4638-BDE7-E2E0EC9584C9}" type="slidenum">
              <a:rPr lang="nb-NO" smtClean="0"/>
              <a:pPr/>
              <a:t>3</a:t>
            </a:fld>
            <a:endParaRPr lang="nb-NO" dirty="0"/>
          </a:p>
        </p:txBody>
      </p:sp>
      <p:pic>
        <p:nvPicPr>
          <p:cNvPr id="7" name="Bild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536" y="701222"/>
            <a:ext cx="8099449" cy="4629298"/>
          </a:xfrm>
          <a:prstGeom prst="rect">
            <a:avLst/>
          </a:prstGeom>
        </p:spPr>
      </p:pic>
      <p:sp>
        <p:nvSpPr>
          <p:cNvPr id="8" name="Rektangel 7"/>
          <p:cNvSpPr/>
          <p:nvPr/>
        </p:nvSpPr>
        <p:spPr>
          <a:xfrm>
            <a:off x="251520" y="5479787"/>
            <a:ext cx="8666101" cy="82953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931441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Boforholdsregisteret (SSB)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Kobler bolig og husholdning sammen</a:t>
            </a:r>
          </a:p>
          <a:p>
            <a:r>
              <a:rPr lang="nb-NO" dirty="0" smtClean="0"/>
              <a:t>Viktige variabler:</a:t>
            </a:r>
          </a:p>
          <a:p>
            <a:pPr lvl="1"/>
            <a:r>
              <a:rPr lang="nb-NO" dirty="0" smtClean="0"/>
              <a:t>Type bolig (enebolig, rekkehus, blokk)</a:t>
            </a:r>
          </a:p>
          <a:p>
            <a:pPr lvl="1"/>
            <a:r>
              <a:rPr lang="nb-NO" dirty="0" smtClean="0"/>
              <a:t>Størrelse på bolig (areal, antall rom)</a:t>
            </a:r>
          </a:p>
          <a:p>
            <a:pPr lvl="1"/>
            <a:r>
              <a:rPr lang="nb-NO" dirty="0" smtClean="0"/>
              <a:t>Disposisjonsform (eie/leie)</a:t>
            </a:r>
          </a:p>
          <a:p>
            <a:r>
              <a:rPr lang="nb-NO" dirty="0" smtClean="0"/>
              <a:t>Dekker hele Norges befolkning</a:t>
            </a:r>
          </a:p>
          <a:p>
            <a:r>
              <a:rPr lang="nb-NO" dirty="0" smtClean="0"/>
              <a:t>Oppdateres årlig (1.jan)</a:t>
            </a:r>
          </a:p>
          <a:p>
            <a:r>
              <a:rPr lang="nb-NO" dirty="0" smtClean="0"/>
              <a:t>Kan kobles opp mot andre administrative registre</a:t>
            </a:r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36B3F-DD3A-4638-BDE7-E2E0EC9584C9}" type="slidenum">
              <a:rPr lang="nb-NO" smtClean="0"/>
              <a:pPr/>
              <a:t>4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4237800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Rapporten vår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 smtClean="0"/>
              <a:t>Tre delprosjekter:</a:t>
            </a:r>
          </a:p>
          <a:p>
            <a:pPr marL="514350" indent="-514350">
              <a:buAutoNum type="arabicPeriod"/>
            </a:pPr>
            <a:r>
              <a:rPr lang="nb-NO" dirty="0" smtClean="0"/>
              <a:t>Sammenhengen mellom boforhold og utdannings- og arbeidsmarkedssuksess for barn og unge voksne (boforhold som forklaringsvariabel)</a:t>
            </a:r>
          </a:p>
          <a:p>
            <a:pPr marL="514350" indent="-514350">
              <a:buAutoNum type="arabicPeriod"/>
            </a:pPr>
            <a:r>
              <a:rPr lang="nb-NO" dirty="0" smtClean="0"/>
              <a:t>Vanskeligstilte på boligmarkedet: dynamikk og tilstandsavhengighet</a:t>
            </a:r>
          </a:p>
          <a:p>
            <a:pPr marL="514350" indent="-514350">
              <a:buAutoNum type="arabicPeriod"/>
            </a:pPr>
            <a:r>
              <a:rPr lang="nb-NO" dirty="0" smtClean="0"/>
              <a:t>Sammenhengen mellom ulike mål på velferd og boforhold (boforhold som utfallsvariabel)</a:t>
            </a:r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36B3F-DD3A-4638-BDE7-E2E0EC9584C9}" type="slidenum">
              <a:rPr lang="nb-NO" smtClean="0"/>
              <a:pPr/>
              <a:t>5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9256256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Data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Boforholdsregisteret</a:t>
            </a:r>
          </a:p>
          <a:p>
            <a:pPr lvl="1"/>
            <a:r>
              <a:rPr lang="nb-NO" dirty="0" smtClean="0"/>
              <a:t>Tilgjengelige årganger: 2015, 2016, 2017</a:t>
            </a:r>
          </a:p>
          <a:p>
            <a:r>
              <a:rPr lang="nb-NO" dirty="0" smtClean="0"/>
              <a:t>Inntektsregisteret</a:t>
            </a:r>
          </a:p>
          <a:p>
            <a:r>
              <a:rPr lang="nb-NO" dirty="0" smtClean="0"/>
              <a:t>Utdanningsregisteret</a:t>
            </a:r>
          </a:p>
          <a:p>
            <a:r>
              <a:rPr lang="nb-NO" dirty="0" smtClean="0"/>
              <a:t>Befolkningsregisteret</a:t>
            </a:r>
          </a:p>
          <a:p>
            <a:r>
              <a:rPr lang="nb-NO" dirty="0" smtClean="0"/>
              <a:t>Støyregister </a:t>
            </a:r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36B3F-DD3A-4638-BDE7-E2E0EC9584C9}" type="slidenum">
              <a:rPr lang="nb-NO" smtClean="0"/>
              <a:pPr/>
              <a:t>6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4084174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Hva finner vi?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Det å bo trangt, i leiebolig eller være utsatt for støy er forbundet med dårligere skoleresultater for barn og unge</a:t>
            </a:r>
          </a:p>
          <a:p>
            <a:r>
              <a:rPr lang="nb-NO" dirty="0" smtClean="0"/>
              <a:t>Vi finner en betydelig utskifting i gruppen av vanskeligstilte over tid</a:t>
            </a:r>
          </a:p>
          <a:p>
            <a:r>
              <a:rPr lang="nb-NO" dirty="0" smtClean="0"/>
              <a:t>Det å miste jobben eller skille seg er forbundet med en forverring i boforhold</a:t>
            </a:r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36B3F-DD3A-4638-BDE7-E2E0EC9584C9}" type="slidenum">
              <a:rPr lang="nb-NO" smtClean="0"/>
              <a:pPr/>
              <a:t>7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4839146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Tolkning av resultater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Kun beskrivende analyser, kan ikke tolkes som årsakssammenhenger</a:t>
            </a:r>
          </a:p>
          <a:p>
            <a:r>
              <a:rPr lang="nb-NO" dirty="0" smtClean="0"/>
              <a:t>Det er ikke tilfeldig hvem som bor hvor, og vi kan ikke kontrollere for all seleksjon i analysene våre</a:t>
            </a:r>
          </a:p>
          <a:p>
            <a:r>
              <a:rPr lang="nb-NO" dirty="0" smtClean="0"/>
              <a:t>Etablerer og dokumenterer viktige sammenhenger som tidligere ikke har vært dokumentert for norske forhold</a:t>
            </a:r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36B3F-DD3A-4638-BDE7-E2E0EC9584C9}" type="slidenum">
              <a:rPr lang="nb-NO" smtClean="0"/>
              <a:pPr/>
              <a:t>8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4883887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259998" y="908720"/>
            <a:ext cx="7380000" cy="573474"/>
          </a:xfrm>
        </p:spPr>
        <p:txBody>
          <a:bodyPr>
            <a:normAutofit fontScale="90000"/>
          </a:bodyPr>
          <a:lstStyle/>
          <a:p>
            <a:r>
              <a:rPr lang="nb-NO" dirty="0" smtClean="0"/>
              <a:t>Sammenhengen mellom boforhold og utdannings- og arbeidsmarkedsutfall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259998" y="1844824"/>
            <a:ext cx="7380000" cy="3886903"/>
          </a:xfrm>
        </p:spPr>
        <p:txBody>
          <a:bodyPr>
            <a:normAutofit/>
          </a:bodyPr>
          <a:lstStyle/>
          <a:p>
            <a:r>
              <a:rPr lang="nb-NO" dirty="0" smtClean="0"/>
              <a:t>Barn og unge voksne (11-29 år):</a:t>
            </a:r>
          </a:p>
          <a:p>
            <a:pPr lvl="1"/>
            <a:r>
              <a:rPr lang="nb-NO" dirty="0" smtClean="0"/>
              <a:t>Tiltak for å forbedre utdanningsutfall og sikre arbeidsmarkedstilknytning høyt oppe på den politiske agendaen</a:t>
            </a:r>
          </a:p>
          <a:p>
            <a:pPr lvl="1"/>
            <a:r>
              <a:rPr lang="nb-NO" dirty="0" smtClean="0"/>
              <a:t>Spesielt mye å tjene på å sikre boforhold for barn sammenlignet med voksne (</a:t>
            </a:r>
            <a:r>
              <a:rPr lang="nb-NO" dirty="0" err="1" smtClean="0"/>
              <a:t>Chetty</a:t>
            </a:r>
            <a:r>
              <a:rPr lang="nb-NO" dirty="0" smtClean="0"/>
              <a:t> et al 2016)</a:t>
            </a:r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36B3F-DD3A-4638-BDE7-E2E0EC9584C9}" type="slidenum">
              <a:rPr lang="nb-NO" smtClean="0"/>
              <a:pPr/>
              <a:t>9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858451615"/>
      </p:ext>
    </p:extLst>
  </p:cSld>
  <p:clrMapOvr>
    <a:masterClrMapping/>
  </p:clrMapOvr>
</p:sld>
</file>

<file path=ppt/theme/theme1.xml><?xml version="1.0" encoding="utf-8"?>
<a:theme xmlns:a="http://schemas.openxmlformats.org/drawingml/2006/main" name="ISF_norsk_NY">
  <a:themeElements>
    <a:clrScheme name="Institutt for samfunnsforskning">
      <a:dk1>
        <a:sysClr val="windowText" lastClr="000000"/>
      </a:dk1>
      <a:lt1>
        <a:sysClr val="window" lastClr="FFFFFF"/>
      </a:lt1>
      <a:dk2>
        <a:srgbClr val="373C82"/>
      </a:dk2>
      <a:lt2>
        <a:srgbClr val="808080"/>
      </a:lt2>
      <a:accent1>
        <a:srgbClr val="373C82"/>
      </a:accent1>
      <a:accent2>
        <a:srgbClr val="BEBEBE"/>
      </a:accent2>
      <a:accent3>
        <a:srgbClr val="3CA09D"/>
      </a:accent3>
      <a:accent4>
        <a:srgbClr val="7D558C"/>
      </a:accent4>
      <a:accent5>
        <a:srgbClr val="D7873C"/>
      </a:accent5>
      <a:accent6>
        <a:srgbClr val="808080"/>
      </a:accent6>
      <a:hlink>
        <a:srgbClr val="0000FF"/>
      </a:hlink>
      <a:folHlink>
        <a:srgbClr val="800080"/>
      </a:folHlink>
    </a:clrScheme>
    <a:fontScheme name="ArialCambria">
      <a:majorFont>
        <a:latin typeface="Arial"/>
        <a:ea typeface=""/>
        <a:cs typeface=""/>
      </a:majorFont>
      <a:minorFont>
        <a:latin typeface="Cambr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lIns="0" tIns="0" rIns="0" bIns="0" rtlCol="0">
        <a:spAutoFit/>
      </a:bodyPr>
      <a:lstStyle>
        <a:defPPr marL="209550" indent="-209550">
          <a:buClr>
            <a:schemeClr val="tx2"/>
          </a:buClr>
          <a:buFont typeface="Arial" panose="020B0604020202020204" pitchFamily="34" charset="0"/>
          <a:buChar char="·"/>
          <a:defRPr dirty="0" err="1" smtClean="0">
            <a:cs typeface="Times New Roman" pitchFamily="18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isf_mal_norsk (2)</Template>
  <TotalTime>121</TotalTime>
  <Words>1119</Words>
  <Application>Microsoft Office PowerPoint</Application>
  <PresentationFormat>Skjermfremvisning (4:3)</PresentationFormat>
  <Paragraphs>364</Paragraphs>
  <Slides>29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29</vt:i4>
      </vt:variant>
    </vt:vector>
  </HeadingPairs>
  <TitlesOfParts>
    <vt:vector size="35" baseType="lpstr">
      <vt:lpstr>Arial</vt:lpstr>
      <vt:lpstr>Calibri</vt:lpstr>
      <vt:lpstr>Cambria</vt:lpstr>
      <vt:lpstr>Lucida Grande</vt:lpstr>
      <vt:lpstr>Times New Roman</vt:lpstr>
      <vt:lpstr>ISF_norsk_NY</vt:lpstr>
      <vt:lpstr>PowerPoint-presentasjon</vt:lpstr>
      <vt:lpstr>Boforhold og velferd</vt:lpstr>
      <vt:lpstr>PowerPoint-presentasjon</vt:lpstr>
      <vt:lpstr>Boforholdsregisteret (SSB)</vt:lpstr>
      <vt:lpstr>Rapporten vår</vt:lpstr>
      <vt:lpstr>Data</vt:lpstr>
      <vt:lpstr>Hva finner vi?</vt:lpstr>
      <vt:lpstr>Tolkning av resultater</vt:lpstr>
      <vt:lpstr>Sammenhengen mellom boforhold og utdannings- og arbeidsmarkedsutfall</vt:lpstr>
      <vt:lpstr>Boforholdsvariabler</vt:lpstr>
      <vt:lpstr>Boforholdsvariabler</vt:lpstr>
      <vt:lpstr>Utfallsvariabler</vt:lpstr>
      <vt:lpstr>Kontrollvariabler</vt:lpstr>
      <vt:lpstr>Resultater</vt:lpstr>
      <vt:lpstr>Vanskeligstilte på boligmarkedet – dynamikk og tilstandsavhengighet</vt:lpstr>
      <vt:lpstr>Operasjonalisering</vt:lpstr>
      <vt:lpstr>Operasjonalisering</vt:lpstr>
      <vt:lpstr>Problemstilling</vt:lpstr>
      <vt:lpstr>Utvalg: 25-65 år</vt:lpstr>
      <vt:lpstr>Varighet </vt:lpstr>
      <vt:lpstr>Varighet </vt:lpstr>
      <vt:lpstr>Dynamikk</vt:lpstr>
      <vt:lpstr>Dynamikk</vt:lpstr>
      <vt:lpstr>Dynamikk</vt:lpstr>
      <vt:lpstr>Dynamikk</vt:lpstr>
      <vt:lpstr>Boforhold som avhengig variabel</vt:lpstr>
      <vt:lpstr>Panelanalyser</vt:lpstr>
      <vt:lpstr>Resultater</vt:lpstr>
      <vt:lpstr>PowerPoint-presentasjon</vt:lpstr>
    </vt:vector>
  </TitlesOfParts>
  <Manager/>
  <Company>Universitetet i Oslo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subject/>
  <dc:creator>Kristine von Simson</dc:creator>
  <cp:keywords/>
  <dc:description>Template by addpoint.no</dc:description>
  <cp:lastModifiedBy>Eirin Konstad Nilsen</cp:lastModifiedBy>
  <cp:revision>13</cp:revision>
  <dcterms:created xsi:type="dcterms:W3CDTF">2019-01-10T18:36:55Z</dcterms:created>
  <dcterms:modified xsi:type="dcterms:W3CDTF">2019-01-16T13:52:52Z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 by ">
    <vt:lpwstr>addpoint.no</vt:lpwstr>
  </property>
</Properties>
</file>