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08" r:id="rId2"/>
    <p:sldId id="260" r:id="rId3"/>
    <p:sldId id="306" r:id="rId4"/>
    <p:sldId id="279" r:id="rId5"/>
    <p:sldId id="281" r:id="rId6"/>
    <p:sldId id="283" r:id="rId7"/>
    <p:sldId id="285" r:id="rId8"/>
    <p:sldId id="287" r:id="rId9"/>
    <p:sldId id="268" r:id="rId10"/>
    <p:sldId id="311" r:id="rId11"/>
    <p:sldId id="275" r:id="rId12"/>
    <p:sldId id="313" r:id="rId13"/>
    <p:sldId id="292" r:id="rId14"/>
    <p:sldId id="294" r:id="rId15"/>
    <p:sldId id="296" r:id="rId16"/>
    <p:sldId id="276" r:id="rId17"/>
    <p:sldId id="305" r:id="rId18"/>
  </p:sldIdLst>
  <p:sldSz cx="9144000" cy="6858000" type="screen4x3"/>
  <p:notesSz cx="6794500" cy="9931400"/>
  <p:defaultTextStyle>
    <a:defPPr>
      <a:defRPr lang="nb-NO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7E5580-FA64-4847-AD9B-F078C42C90B9}">
          <p14:sldIdLst>
            <p14:sldId id="308"/>
            <p14:sldId id="260"/>
            <p14:sldId id="306"/>
            <p14:sldId id="279"/>
            <p14:sldId id="281"/>
            <p14:sldId id="283"/>
            <p14:sldId id="285"/>
            <p14:sldId id="287"/>
            <p14:sldId id="268"/>
            <p14:sldId id="311"/>
            <p14:sldId id="275"/>
            <p14:sldId id="313"/>
            <p14:sldId id="292"/>
            <p14:sldId id="294"/>
            <p14:sldId id="296"/>
            <p14:sldId id="276"/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2" autoAdjust="0"/>
    <p:restoredTop sz="91047" autoAdjust="0"/>
  </p:normalViewPr>
  <p:slideViewPr>
    <p:cSldViewPr snapToGrid="0">
      <p:cViewPr varScale="1">
        <p:scale>
          <a:sx n="149" d="100"/>
          <a:sy n="149" d="100"/>
        </p:scale>
        <p:origin x="24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72213-AA15-4441-B8CC-BD31A0BE5DAC}" type="datetimeFigureOut">
              <a:rPr lang="nb-NO" smtClean="0"/>
              <a:t>16.01.2019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38CE6-841A-49B5-813E-794EA0906F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580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DB940-1678-4C9B-A24A-4CD21B19A94E}" type="datetimeFigureOut">
              <a:rPr lang="nb-NO" smtClean="0"/>
              <a:t>16.01.2019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9BA86-694B-4DC0-A092-73D282B8B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978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mest kjente er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Moving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Opportunity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Fair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Housing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(MTO), som ble utført på 1990-tallet i utvalgte byer i USA. 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dette eksperimentet ble lavinntektsfamilier som bodde i sosialbolig, randomisert i tre grupper. </a:t>
            </a:r>
          </a:p>
          <a:p>
            <a:pPr marL="228600" indent="-228600">
              <a:buAutoNum type="arabicParenR"/>
            </a:pP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 første gruppen fikk støtte til å flytte ut av sosialboligen og inn i en annen leid bolig i et bedre nabolag. </a:t>
            </a:r>
          </a:p>
          <a:p>
            <a:pPr marL="228600" indent="-228600">
              <a:buAutoNum type="arabicParenR"/>
            </a:pP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 andre gruppen fikk støtte til å flytte ut av sosialboligen og inn i en annen leid bolig uten betingelser om hvor de skulle flytte.</a:t>
            </a:r>
          </a:p>
          <a:p>
            <a:pPr marL="228600" indent="-228600">
              <a:buAutoNum type="arabicParenR"/>
            </a:pP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 tredje gruppen fikk ingen støtte og ble boende i sosialboligen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9BA86-694B-4DC0-A092-73D282B8B24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8809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Få studier med eksperimentelt design – gjør det vanskelig å identifisere årsakssammenhenger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9BA86-694B-4DC0-A092-73D282B8B243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3976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OSWALD</a:t>
            </a:r>
            <a:r>
              <a:rPr lang="nb-NO" baseline="0" dirty="0" err="1" smtClean="0"/>
              <a:t>s</a:t>
            </a:r>
            <a:r>
              <a:rPr lang="nb-NO" baseline="0" dirty="0" smtClean="0"/>
              <a:t> hypotese 1996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9BA86-694B-4DC0-A092-73D282B8B243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043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Kunn</a:t>
            </a:r>
            <a:r>
              <a:rPr lang="nb-NO" baseline="0" dirty="0" smtClean="0"/>
              <a:t> variasjon i boligrenovasjon mellom Øst og Vest Tyskland – Positiv helse fra renovasjoner</a:t>
            </a:r>
            <a:endParaRPr lang="nb-NO" dirty="0" smtClean="0"/>
          </a:p>
          <a:p>
            <a:r>
              <a:rPr lang="nb-NO" dirty="0" smtClean="0"/>
              <a:t>Gibson (2011) Skottland</a:t>
            </a:r>
            <a:r>
              <a:rPr lang="nb-NO" baseline="0" dirty="0" smtClean="0"/>
              <a:t>. Flytte i kommunalbolig med bruk av </a:t>
            </a:r>
            <a:r>
              <a:rPr lang="nb-NO" baseline="0" dirty="0" err="1" smtClean="0"/>
              <a:t>kvasi</a:t>
            </a:r>
            <a:r>
              <a:rPr lang="nb-NO" baseline="0" dirty="0" smtClean="0"/>
              <a:t> eksperimental metoden.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Platt (2007) Skottland </a:t>
            </a:r>
            <a:r>
              <a:rPr lang="nb-NO" dirty="0" err="1" smtClean="0"/>
              <a:t>boliogblok</a:t>
            </a:r>
            <a:r>
              <a:rPr lang="nb-NO" baseline="0" dirty="0" smtClean="0"/>
              <a:t> oppdatering.</a:t>
            </a:r>
            <a:r>
              <a:rPr lang="nb-NO" dirty="0" smtClean="0"/>
              <a:t> Sig selv rapportert forbedring</a:t>
            </a:r>
            <a:r>
              <a:rPr lang="nb-NO" baseline="0" dirty="0" smtClean="0"/>
              <a:t> i helse men ingen endring i bruk av helse tjenester</a:t>
            </a:r>
          </a:p>
          <a:p>
            <a:r>
              <a:rPr lang="nb-NO" baseline="0" dirty="0" err="1" smtClean="0"/>
              <a:t>Suglia</a:t>
            </a:r>
            <a:r>
              <a:rPr lang="nb-NO" baseline="0" dirty="0" smtClean="0"/>
              <a:t> (2011) USA mødrene og helse. </a:t>
            </a:r>
            <a:r>
              <a:rPr lang="nb-NO" baseline="0" dirty="0" err="1" smtClean="0"/>
              <a:t>Bostabilitet</a:t>
            </a:r>
            <a:r>
              <a:rPr lang="nb-NO" baseline="0" dirty="0" smtClean="0"/>
              <a:t> er signifikant men ikke boligkvalitet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9BA86-694B-4DC0-A092-73D282B8B243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6899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Howden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-Chapman (2008) undersøker om bedre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byggisolasjon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kan øke innetemperaturen og forbedre helse blant 409 pasienter med diagnostisert astma i New Zealand. Husholdninger i intervensjonsgruppen ble tildelt et ikke-forurensende og mer effektivt varmesystem</a:t>
            </a:r>
          </a:p>
          <a:p>
            <a:endParaRPr lang="nb-NO" dirty="0" smtClean="0"/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Osman et.al. (2010) bruker en randomisert kontrollmetode til å studere om oppgradering av energieffektiviteten i privatboligen har effekt på helsen blant personer med kronisk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obstruktiv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lungesykdom (KOLS</a:t>
            </a:r>
          </a:p>
          <a:p>
            <a:endParaRPr lang="nb-N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Gibson et al. (2011) undersøker sammenhengen mellom boligens fysiske kvalitet og helse i Skottland. Studien evaluerer helsekonsekvenser av det å flytte i nybygget kommunalbolig ved hjelp av en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kvasi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-eksperimentell metode</a:t>
            </a:r>
          </a:p>
          <a:p>
            <a:endParaRPr lang="nb-N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Platt (2007) evaluerer om et offentlig finansiert program for oppdatering av sentralvarmeanlegg i Skottland har effekt på selvrapportert helse. Det var ingen krav til deltakelse i programmet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9BA86-694B-4DC0-A092-73D282B8B243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8185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Goux</a:t>
            </a:r>
            <a:r>
              <a:rPr lang="nb-NO" dirty="0" smtClean="0"/>
              <a:t> og </a:t>
            </a:r>
            <a:r>
              <a:rPr lang="nb-NO" dirty="0" err="1" smtClean="0"/>
              <a:t>Maurin</a:t>
            </a:r>
            <a:r>
              <a:rPr lang="nb-NO" dirty="0" smtClean="0"/>
              <a:t> (2005) Hvis to yngste</a:t>
            </a:r>
            <a:r>
              <a:rPr lang="nb-NO" baseline="0" dirty="0" smtClean="0"/>
              <a:t> barn er </a:t>
            </a:r>
            <a:r>
              <a:rPr lang="nb-NO" baseline="0" dirty="0" err="1" smtClean="0"/>
              <a:t>samm</a:t>
            </a:r>
            <a:r>
              <a:rPr lang="nb-NO" baseline="0" dirty="0" smtClean="0"/>
              <a:t> kjønn er de mer </a:t>
            </a:r>
            <a:r>
              <a:rPr lang="nb-NO" baseline="0" dirty="0" err="1" smtClean="0"/>
              <a:t>sansylig</a:t>
            </a:r>
            <a:r>
              <a:rPr lang="nb-NO" baseline="0" dirty="0" smtClean="0"/>
              <a:t> til å dele rom</a:t>
            </a:r>
          </a:p>
          <a:p>
            <a:endParaRPr lang="nb-NO" baseline="0" dirty="0" smtClean="0"/>
          </a:p>
          <a:p>
            <a:r>
              <a:rPr lang="nb-NO" baseline="0" dirty="0" smtClean="0"/>
              <a:t>Lien (2008) Taiwan. Nabolags faste effekter. Kontrollerer for en del kjenneteigen. Trangbodd signifikant men andre variabler som bo stabilitet har større betydning </a:t>
            </a:r>
          </a:p>
          <a:p>
            <a:r>
              <a:rPr lang="nb-NO" baseline="0" dirty="0" err="1" smtClean="0"/>
              <a:t>Bourassa</a:t>
            </a:r>
            <a:r>
              <a:rPr lang="nb-NO" baseline="0" dirty="0" smtClean="0"/>
              <a:t> et.al. (2016.) Sveits. </a:t>
            </a:r>
            <a:r>
              <a:rPr lang="nb-NO" baseline="0" dirty="0" err="1" smtClean="0"/>
              <a:t>Trangbodhett</a:t>
            </a:r>
            <a:r>
              <a:rPr lang="nb-NO" baseline="0" dirty="0" smtClean="0"/>
              <a:t> har mer å si enn </a:t>
            </a:r>
            <a:r>
              <a:rPr lang="nb-NO" baseline="0" dirty="0" err="1" smtClean="0"/>
              <a:t>disposijonsform</a:t>
            </a:r>
            <a:endParaRPr lang="nb-NO" baseline="0" dirty="0" smtClean="0"/>
          </a:p>
          <a:p>
            <a:r>
              <a:rPr lang="nb-NO" baseline="0" dirty="0" smtClean="0"/>
              <a:t>Mare og </a:t>
            </a:r>
            <a:r>
              <a:rPr lang="nb-NO" baseline="0" dirty="0" err="1" smtClean="0"/>
              <a:t>Solari</a:t>
            </a:r>
            <a:r>
              <a:rPr lang="nb-NO" baseline="0" dirty="0" smtClean="0"/>
              <a:t> (2012) Spørreundersøkelse og tester på </a:t>
            </a:r>
            <a:r>
              <a:rPr lang="nb-NO" baseline="0" dirty="0" err="1" smtClean="0"/>
              <a:t>matrmatikk</a:t>
            </a:r>
            <a:r>
              <a:rPr lang="nb-NO" baseline="0" dirty="0" smtClean="0"/>
              <a:t> og lesning brukt. USA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9BA86-694B-4DC0-A092-73D282B8B243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943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Forskningen som har brukt MTO-eksperimentet, har vist at flytting til områder med lavere fattigdom har ført til vesentlig bedre helse og følelse av trygghet (</a:t>
            </a:r>
            <a:r>
              <a:rPr lang="nb-NO" dirty="0" err="1" smtClean="0"/>
              <a:t>Katz</a:t>
            </a:r>
            <a:r>
              <a:rPr lang="nb-NO" dirty="0" smtClean="0"/>
              <a:t>, Kling og </a:t>
            </a:r>
            <a:r>
              <a:rPr lang="nb-NO" dirty="0" err="1" smtClean="0"/>
              <a:t>Liebman</a:t>
            </a:r>
            <a:r>
              <a:rPr lang="nb-NO" dirty="0" smtClean="0"/>
              <a:t> 2001; Kling et. al. 2007; </a:t>
            </a:r>
            <a:r>
              <a:rPr lang="nb-NO" dirty="0" err="1" smtClean="0"/>
              <a:t>Clampet</a:t>
            </a:r>
            <a:r>
              <a:rPr lang="nb-NO" dirty="0" smtClean="0"/>
              <a:t>-Lundquist og </a:t>
            </a:r>
            <a:r>
              <a:rPr lang="nb-NO" dirty="0" err="1" smtClean="0"/>
              <a:t>Massey</a:t>
            </a:r>
            <a:r>
              <a:rPr lang="nb-NO" dirty="0" smtClean="0"/>
              <a:t> 2008; Ludwig et al. 2013) </a:t>
            </a:r>
          </a:p>
          <a:p>
            <a:endParaRPr lang="nb-NO" dirty="0" smtClean="0"/>
          </a:p>
          <a:p>
            <a:r>
              <a:rPr lang="nb-NO" dirty="0" smtClean="0"/>
              <a:t>I Sverige: nabolag har en effekt på helse, men effekten er momentan og ikke avhengig av eksponeringstid (</a:t>
            </a:r>
            <a:r>
              <a:rPr lang="nb-NO" dirty="0" err="1" smtClean="0"/>
              <a:t>Björkegren</a:t>
            </a:r>
            <a:r>
              <a:rPr lang="nb-NO" dirty="0" smtClean="0"/>
              <a:t> 2018)</a:t>
            </a:r>
          </a:p>
          <a:p>
            <a:endParaRPr lang="nb-NO" dirty="0" smtClean="0"/>
          </a:p>
          <a:p>
            <a:r>
              <a:rPr lang="nb-NO" dirty="0" smtClean="0"/>
              <a:t>USA: bedre tilgang til parker hadde sammenheng med økt fysisk aktivitet hos gutter, men ikke hos jenter (</a:t>
            </a:r>
            <a:r>
              <a:rPr lang="nb-NO" dirty="0" err="1" smtClean="0"/>
              <a:t>Roemmich</a:t>
            </a:r>
            <a:r>
              <a:rPr lang="nb-NO" dirty="0" smtClean="0"/>
              <a:t> et al. 2007)</a:t>
            </a:r>
          </a:p>
          <a:p>
            <a:endParaRPr lang="nb-NO" dirty="0" smtClean="0"/>
          </a:p>
          <a:p>
            <a:r>
              <a:rPr lang="nb-NO" dirty="0" smtClean="0"/>
              <a:t>Jones-</a:t>
            </a:r>
            <a:r>
              <a:rPr lang="nb-NO" dirty="0" err="1" smtClean="0"/>
              <a:t>Rounds</a:t>
            </a:r>
            <a:r>
              <a:rPr lang="nb-NO" dirty="0" smtClean="0"/>
              <a:t> et al. (2014) studerer om bedre fysisk nabolagskvalitet kan kompensere for negative effekter av boliger med dårlig fysisk kvalitet, i åtte europeiske byer. Forfatterne finner at dårlig bolig- og nabolagskvalitet bidrar til lavere trivsel. De finner også at trivsel er høyest for de som bor i boliger og nabolag som har bedre fysisk kvalitet. De konkluderer også med at når boligkvaliteten øker, blir nabolaget mindre viktig</a:t>
            </a:r>
          </a:p>
          <a:p>
            <a:endParaRPr lang="nb-NO" dirty="0" smtClean="0"/>
          </a:p>
          <a:p>
            <a:r>
              <a:rPr lang="nb-NO" dirty="0" err="1" smtClean="0"/>
              <a:t>Basner</a:t>
            </a:r>
            <a:r>
              <a:rPr lang="nb-NO" dirty="0" smtClean="0"/>
              <a:t> et al. (2011), </a:t>
            </a:r>
            <a:r>
              <a:rPr lang="nb-NO" dirty="0" err="1" smtClean="0"/>
              <a:t>Labeksperimenter</a:t>
            </a:r>
            <a:r>
              <a:rPr lang="nb-NO" dirty="0" smtClean="0"/>
              <a:t> tyder på at særlig veitrafikkstøy fører til negative endringer i søvnstruktur og ‑kontinuitet.</a:t>
            </a:r>
          </a:p>
          <a:p>
            <a:endParaRPr lang="nb-NO" dirty="0" smtClean="0"/>
          </a:p>
          <a:p>
            <a:r>
              <a:rPr lang="nb-NO" dirty="0" smtClean="0"/>
              <a:t>Sørensen (2011) fant en positiv sammenheng mellom eksponering for veitrafikkstøy ved boligen og risiko for slag blant personer over 65 år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15548-1139-4508-BCD7-1D337092CEC5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3475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MTO-eksperimentet ikke hadde noen signifikant påvirkning på arbeidsmarkedsutfall blant voksne. (</a:t>
            </a:r>
            <a:r>
              <a:rPr lang="nb-NO" dirty="0" err="1" smtClean="0"/>
              <a:t>Katz</a:t>
            </a:r>
            <a:r>
              <a:rPr lang="nb-NO" dirty="0" smtClean="0"/>
              <a:t>, Kling og </a:t>
            </a:r>
            <a:r>
              <a:rPr lang="nb-NO" dirty="0" err="1" smtClean="0"/>
              <a:t>Liebman</a:t>
            </a:r>
            <a:r>
              <a:rPr lang="nb-NO" dirty="0" smtClean="0"/>
              <a:t> 2001; Kling et. al. 2007; </a:t>
            </a:r>
            <a:r>
              <a:rPr lang="nb-NO" dirty="0" err="1" smtClean="0"/>
              <a:t>Clampet</a:t>
            </a:r>
            <a:r>
              <a:rPr lang="nb-NO" dirty="0" smtClean="0"/>
              <a:t>-Lundquist og </a:t>
            </a:r>
            <a:r>
              <a:rPr lang="nb-NO" dirty="0" err="1" smtClean="0"/>
              <a:t>Massey</a:t>
            </a:r>
            <a:r>
              <a:rPr lang="nb-NO" dirty="0" smtClean="0"/>
              <a:t> 2008; Ludwig et al. 2013) </a:t>
            </a:r>
          </a:p>
          <a:p>
            <a:r>
              <a:rPr lang="nb-NO" dirty="0" smtClean="0"/>
              <a:t>Dette tyder på at for voksne har nabolagskvalitet større betydning for helse enn for arbeidsmarkedsutfall. </a:t>
            </a:r>
          </a:p>
          <a:p>
            <a:r>
              <a:rPr lang="nb-NO" dirty="0" err="1" smtClean="0"/>
              <a:t>Chetty</a:t>
            </a:r>
            <a:r>
              <a:rPr lang="nb-NO" dirty="0" smtClean="0"/>
              <a:t> et al. (2016) finner imidlertid at det å flytte til et bedre nabolag har en positiv effekt på arbeidsmarkedsinntekt senere i livet for de som var under tretten år ved flyttingen</a:t>
            </a:r>
          </a:p>
          <a:p>
            <a:r>
              <a:rPr lang="nb-NO" dirty="0" smtClean="0"/>
              <a:t>Frankrike: </a:t>
            </a:r>
            <a:r>
              <a:rPr lang="nb-NO" dirty="0" err="1" smtClean="0"/>
              <a:t>Dujardin</a:t>
            </a:r>
            <a:r>
              <a:rPr lang="nb-NO" dirty="0" smtClean="0"/>
              <a:t> et al. (2009) finner ingen statistisk signifikant sammenheng mellom det å leve i et dårlig nabolag og sannsynligheten for å bli arbeidsledig (IV= ektefelles arbeidssted)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15548-1139-4508-BCD7-1D337092CEC5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1968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USA: Sammenheng mellom oppvekst i nabolag med høy fattigdom og høyere sannsynlighet for skolefrafall (</a:t>
            </a:r>
            <a:r>
              <a:rPr lang="nb-NO" dirty="0" err="1" smtClean="0"/>
              <a:t>Cowder</a:t>
            </a:r>
            <a:r>
              <a:rPr lang="nb-NO" dirty="0" smtClean="0"/>
              <a:t> 2001; Harding 2003) MTO-eksperimentet tyder på at det å flytte til et bedre nabolag har en positiv effekt utdanningsoppnåelsen for de som var under tretten år ved flyttingen (</a:t>
            </a:r>
            <a:r>
              <a:rPr lang="nb-NO" dirty="0" err="1" smtClean="0"/>
              <a:t>Chetty</a:t>
            </a:r>
            <a:r>
              <a:rPr lang="nb-NO" dirty="0" smtClean="0"/>
              <a:t> et al. 2016)</a:t>
            </a:r>
          </a:p>
          <a:p>
            <a:r>
              <a:rPr lang="nb-NO" dirty="0" smtClean="0"/>
              <a:t>Frankrike: barn som bor i et nabolag med mange barn som har gått et år om igjen, får høyere sannsynlighet for å gå et år om igjen (</a:t>
            </a:r>
            <a:r>
              <a:rPr lang="nb-NO" dirty="0" err="1" smtClean="0"/>
              <a:t>Goux</a:t>
            </a:r>
            <a:r>
              <a:rPr lang="nb-NO" dirty="0" smtClean="0"/>
              <a:t> et al 2007) </a:t>
            </a:r>
          </a:p>
          <a:p>
            <a:r>
              <a:rPr lang="nb-NO" dirty="0" smtClean="0"/>
              <a:t>Sverige: en større andel høyt utdannede innvandrere fra samme opprinnelsesland i et nabolag fører til bedre utdanningsutfall for barn av flyktninger (</a:t>
            </a:r>
            <a:r>
              <a:rPr lang="nb-NO" dirty="0" err="1" smtClean="0"/>
              <a:t>Åslund</a:t>
            </a:r>
            <a:r>
              <a:rPr lang="nb-NO" dirty="0" smtClean="0"/>
              <a:t> et al. 2011) 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15548-1139-4508-BCD7-1D337092CEC5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0906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ro/ hvi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600" cy="6865200"/>
          </a:xfrm>
          <a:prstGeom prst="rect">
            <a:avLst/>
          </a:prstGeom>
        </p:spPr>
      </p:pic>
      <p:sp>
        <p:nvSpPr>
          <p:cNvPr id="4" name="TextBox 9"/>
          <p:cNvSpPr txBox="1"/>
          <p:nvPr/>
        </p:nvSpPr>
        <p:spPr>
          <a:xfrm>
            <a:off x="2133601" y="5553418"/>
            <a:ext cx="2159883" cy="1384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nb-NO" sz="900" noProof="1" smtClean="0">
                <a:solidFill>
                  <a:schemeClr val="bg1"/>
                </a:solidFill>
              </a:rPr>
              <a:t>www.samfunnsforskning.no</a:t>
            </a:r>
            <a:endParaRPr lang="nb-NO" sz="9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99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- legg bilde und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-33"/>
            <a:ext cx="0" cy="65"/>
          </a:xfrm>
        </p:spPr>
        <p:txBody>
          <a:bodyPr/>
          <a:lstStyle>
            <a:lvl1pPr>
              <a:lnSpc>
                <a:spcPts val="38"/>
              </a:lnSpc>
              <a:defRPr sz="1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-97"/>
            <a:ext cx="0" cy="193"/>
          </a:xfrm>
        </p:spPr>
        <p:txBody>
          <a:bodyPr/>
          <a:lstStyle>
            <a:lvl1pPr>
              <a:lnSpc>
                <a:spcPts val="38"/>
              </a:lnSpc>
              <a:defRPr sz="100">
                <a:solidFill>
                  <a:schemeClr val="bg1"/>
                </a:solidFill>
              </a:defRPr>
            </a:lvl1pPr>
          </a:lstStyle>
          <a:p>
            <a:fld id="{CCEEEB9A-278F-4BEC-9EC5-BF181173D5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044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med 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218" tIns="24110" rIns="48218" bIns="24110" rtlCol="0" anchor="ctr"/>
          <a:lstStyle/>
          <a:p>
            <a:pPr algn="ctr"/>
            <a:endParaRPr lang="nb-NO" sz="1350" dirty="0"/>
          </a:p>
        </p:txBody>
      </p:sp>
      <p:pic>
        <p:nvPicPr>
          <p:cNvPr id="10" name="Picture 9" descr="blått_element.png"/>
          <p:cNvPicPr>
            <a:picLocks noChangeAspect="1"/>
          </p:cNvPicPr>
          <p:nvPr/>
        </p:nvPicPr>
        <p:blipFill>
          <a:blip r:embed="rId2" cstate="print"/>
          <a:srcRect l="18185" t="8330" r="7027" b="8330"/>
          <a:stretch>
            <a:fillRect/>
          </a:stretch>
        </p:blipFill>
        <p:spPr>
          <a:xfrm>
            <a:off x="1663031" y="571480"/>
            <a:ext cx="6838059" cy="5715040"/>
          </a:xfrm>
          <a:prstGeom prst="rect">
            <a:avLst/>
          </a:prstGeom>
        </p:spPr>
      </p:pic>
      <p:sp>
        <p:nvSpPr>
          <p:cNvPr id="19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1663701" y="1979615"/>
            <a:ext cx="5805488" cy="290512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23750" y="2014974"/>
            <a:ext cx="5310432" cy="1261626"/>
          </a:xfrm>
        </p:spPr>
        <p:txBody>
          <a:bodyPr anchor="b" anchorCtr="0">
            <a:normAutofit/>
          </a:bodyPr>
          <a:lstStyle>
            <a:lvl1pPr>
              <a:defRPr sz="2400"/>
            </a:lvl1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23750" y="3529287"/>
            <a:ext cx="5310432" cy="384721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50">
                <a:solidFill>
                  <a:schemeClr val="tx1"/>
                </a:solidFill>
                <a:latin typeface="+mj-lt"/>
              </a:defRPr>
            </a:lvl1pPr>
            <a:lvl2pPr marL="34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legge til undertittel</a:t>
            </a:r>
            <a:endParaRPr lang="nb-NO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23750" y="4318114"/>
            <a:ext cx="5310432" cy="193508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buNone/>
              <a:defRPr sz="825">
                <a:solidFill>
                  <a:srgbClr val="7F7F7F"/>
                </a:solidFill>
                <a:latin typeface="+mj-lt"/>
              </a:defRPr>
            </a:lvl1pPr>
            <a:lvl2pPr>
              <a:buNone/>
              <a:defRPr sz="825"/>
            </a:lvl2pPr>
            <a:lvl3pPr>
              <a:buNone/>
              <a:defRPr sz="825"/>
            </a:lvl3pPr>
            <a:lvl4pPr>
              <a:buNone/>
              <a:defRPr sz="825"/>
            </a:lvl4pPr>
            <a:lvl5pPr>
              <a:buNone/>
              <a:defRPr sz="825"/>
            </a:lvl5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923750" y="4511622"/>
            <a:ext cx="5310432" cy="173124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buNone/>
              <a:defRPr sz="825">
                <a:solidFill>
                  <a:srgbClr val="7F7F7F"/>
                </a:solidFill>
                <a:latin typeface="+mj-lt"/>
              </a:defRPr>
            </a:lvl1pPr>
            <a:lvl2pPr>
              <a:buNone/>
              <a:defRPr sz="825"/>
            </a:lvl2pPr>
            <a:lvl3pPr>
              <a:buNone/>
              <a:defRPr sz="825"/>
            </a:lvl3pPr>
            <a:lvl4pPr>
              <a:buNone/>
              <a:defRPr sz="825"/>
            </a:lvl4pPr>
            <a:lvl5pPr>
              <a:buNone/>
              <a:defRPr sz="825"/>
            </a:lvl5pPr>
          </a:lstStyle>
          <a:p>
            <a:pPr lvl="0"/>
            <a:r>
              <a:rPr lang="nb-NO" dirty="0" smtClean="0"/>
              <a:t>Sted, dato</a:t>
            </a: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6154" cy="74066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1923750" y="3510000"/>
            <a:ext cx="5310000" cy="10800"/>
          </a:xfrm>
          <a:solidFill>
            <a:srgbClr val="CACACA"/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0" y="-7694"/>
            <a:ext cx="0" cy="15389"/>
          </a:xfrm>
        </p:spPr>
        <p:txBody>
          <a:bodyPr/>
          <a:lstStyle>
            <a:lvl1pPr>
              <a:defRPr sz="100">
                <a:solidFill>
                  <a:srgbClr val="E6E6E6"/>
                </a:solidFill>
              </a:defRPr>
            </a:lvl1pPr>
          </a:lstStyle>
          <a:p>
            <a:endParaRPr lang="nb-NO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0" y="-23083"/>
            <a:ext cx="0" cy="46166"/>
          </a:xfrm>
        </p:spPr>
        <p:txBody>
          <a:bodyPr/>
          <a:lstStyle>
            <a:lvl1pPr>
              <a:defRPr sz="100">
                <a:solidFill>
                  <a:srgbClr val="E6E6E6"/>
                </a:solidFill>
              </a:defRPr>
            </a:lvl1pPr>
          </a:lstStyle>
          <a:p>
            <a:fld id="{CCEEEB9A-278F-4BEC-9EC5-BF181173D5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53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uten 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218" tIns="24110" rIns="48218" bIns="24110" rtlCol="0" anchor="ctr"/>
          <a:lstStyle/>
          <a:p>
            <a:pPr algn="ctr"/>
            <a:endParaRPr lang="nb-NO" sz="1350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1663701" y="1979615"/>
            <a:ext cx="5805488" cy="290512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23750" y="2014974"/>
            <a:ext cx="5310432" cy="1261626"/>
          </a:xfrm>
        </p:spPr>
        <p:txBody>
          <a:bodyPr anchor="b" anchorCtr="0">
            <a:normAutofit/>
          </a:bodyPr>
          <a:lstStyle>
            <a:lvl1pPr>
              <a:defRPr sz="2400"/>
            </a:lvl1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23750" y="3529287"/>
            <a:ext cx="5310432" cy="384721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50" baseline="0">
                <a:solidFill>
                  <a:schemeClr val="tx1"/>
                </a:solidFill>
                <a:latin typeface="+mj-lt"/>
              </a:defRPr>
            </a:lvl1pPr>
            <a:lvl2pPr marL="34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legge til undertittel</a:t>
            </a:r>
            <a:endParaRPr lang="nb-NO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23750" y="4318114"/>
            <a:ext cx="5310432" cy="193508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buNone/>
              <a:defRPr sz="825">
                <a:solidFill>
                  <a:srgbClr val="7F7F7F"/>
                </a:solidFill>
                <a:latin typeface="+mj-lt"/>
              </a:defRPr>
            </a:lvl1pPr>
            <a:lvl2pPr>
              <a:buNone/>
              <a:defRPr sz="825"/>
            </a:lvl2pPr>
            <a:lvl3pPr>
              <a:buNone/>
              <a:defRPr sz="825"/>
            </a:lvl3pPr>
            <a:lvl4pPr>
              <a:buNone/>
              <a:defRPr sz="825"/>
            </a:lvl4pPr>
            <a:lvl5pPr>
              <a:buNone/>
              <a:defRPr sz="825"/>
            </a:lvl5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923750" y="4511622"/>
            <a:ext cx="5310432" cy="173124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buNone/>
              <a:defRPr sz="825">
                <a:solidFill>
                  <a:srgbClr val="7F7F7F"/>
                </a:solidFill>
                <a:latin typeface="+mj-lt"/>
              </a:defRPr>
            </a:lvl1pPr>
            <a:lvl2pPr>
              <a:buNone/>
              <a:defRPr sz="825"/>
            </a:lvl2pPr>
            <a:lvl3pPr>
              <a:buNone/>
              <a:defRPr sz="825"/>
            </a:lvl3pPr>
            <a:lvl4pPr>
              <a:buNone/>
              <a:defRPr sz="825"/>
            </a:lvl4pPr>
            <a:lvl5pPr>
              <a:buNone/>
              <a:defRPr sz="825"/>
            </a:lvl5pPr>
          </a:lstStyle>
          <a:p>
            <a:pPr lvl="0"/>
            <a:r>
              <a:rPr lang="nb-NO" dirty="0" smtClean="0"/>
              <a:t>Sted, dato</a:t>
            </a: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6154" cy="740666"/>
          </a:xfrm>
          <a:prstGeom prst="rect">
            <a:avLst/>
          </a:prstGeom>
        </p:spPr>
      </p:pic>
      <p:sp>
        <p:nvSpPr>
          <p:cNvPr id="1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1923750" y="3510000"/>
            <a:ext cx="5310000" cy="10800"/>
          </a:xfrm>
          <a:solidFill>
            <a:srgbClr val="CACACA"/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0" y="-7694"/>
            <a:ext cx="0" cy="15389"/>
          </a:xfrm>
        </p:spPr>
        <p:txBody>
          <a:bodyPr/>
          <a:lstStyle>
            <a:lvl1pPr>
              <a:defRPr sz="100">
                <a:solidFill>
                  <a:srgbClr val="E6E6E6"/>
                </a:solidFill>
              </a:defRPr>
            </a:lvl1pPr>
          </a:lstStyle>
          <a:p>
            <a:endParaRPr lang="nb-NO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0" y="-23083"/>
            <a:ext cx="0" cy="46166"/>
          </a:xfrm>
        </p:spPr>
        <p:txBody>
          <a:bodyPr/>
          <a:lstStyle>
            <a:lvl1pPr>
              <a:defRPr sz="100">
                <a:solidFill>
                  <a:srgbClr val="E6E6E6"/>
                </a:solidFill>
              </a:defRPr>
            </a:lvl1pPr>
          </a:lstStyle>
          <a:p>
            <a:fld id="{CCEEEB9A-278F-4BEC-9EC5-BF181173D5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461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nhold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200" y="1447799"/>
            <a:ext cx="7380000" cy="4932000"/>
          </a:xfrm>
        </p:spPr>
        <p:txBody>
          <a:bodyPr/>
          <a:lstStyle/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EB9A-278F-4BEC-9EC5-BF181173D537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1710268" y="664633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3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19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s slide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5875" y="685800"/>
            <a:ext cx="5590382" cy="573474"/>
          </a:xfrm>
        </p:spPr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200" y="1447799"/>
            <a:ext cx="5591056" cy="4932000"/>
          </a:xfrm>
        </p:spPr>
        <p:txBody>
          <a:bodyPr/>
          <a:lstStyle/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EB9A-278F-4BEC-9EC5-BF181173D537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1710268" y="664633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3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984000" y="0"/>
            <a:ext cx="2160000" cy="6858000"/>
          </a:xfrm>
        </p:spPr>
        <p:txBody>
          <a:bodyPr lIns="180000" rIns="180000" anchor="ctr" anchorCtr="1">
            <a:normAutofit/>
          </a:bodyPr>
          <a:lstStyle>
            <a:lvl1pPr marL="116100">
              <a:defRPr sz="900"/>
            </a:lvl1pPr>
          </a:lstStyle>
          <a:p>
            <a:r>
              <a:rPr lang="nb-NO" dirty="0" smtClean="0"/>
              <a:t>Klikk ikon for å legge til bilde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4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1710268" y="664633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3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341438"/>
            <a:ext cx="9144000" cy="5516562"/>
          </a:xfrm>
        </p:spPr>
        <p:txBody>
          <a:bodyPr anchor="ctr" anchorCtr="1">
            <a:normAutofit/>
          </a:bodyPr>
          <a:lstStyle>
            <a:lvl1pPr>
              <a:defRPr sz="900" baseline="0"/>
            </a:lvl1pPr>
          </a:lstStyle>
          <a:p>
            <a:r>
              <a:rPr lang="nb-NO" dirty="0" smtClean="0"/>
              <a:t>Klikk ikon for å legge til bilde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4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EB9A-278F-4BEC-9EC5-BF181173D5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21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EB9A-278F-4BEC-9EC5-BF181173D5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097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slide 2-d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EB9A-278F-4BEC-9EC5-BF181173D537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200" y="1447799"/>
            <a:ext cx="3564000" cy="4932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104838" y="1447799"/>
            <a:ext cx="3564000" cy="4932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556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5874" y="685800"/>
            <a:ext cx="7380000" cy="57347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200" y="1447800"/>
            <a:ext cx="7380000" cy="492838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3268" y="6590308"/>
            <a:ext cx="4434359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600">
                <a:solidFill>
                  <a:srgbClr val="7F7F7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2088" y="6590308"/>
            <a:ext cx="749400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600">
                <a:solidFill>
                  <a:srgbClr val="7F7F7F"/>
                </a:solidFill>
              </a:defRPr>
            </a:lvl1pPr>
          </a:lstStyle>
          <a:p>
            <a:fld id="{CCEEEB9A-278F-4BEC-9EC5-BF181173D537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222751" y="6480002"/>
            <a:ext cx="8730281" cy="1117"/>
          </a:xfrm>
          <a:prstGeom prst="line">
            <a:avLst/>
          </a:prstGeom>
          <a:ln w="12700">
            <a:solidFill>
              <a:srgbClr val="BEB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02325" y="6590308"/>
            <a:ext cx="2159883" cy="923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nb-NO" sz="600" noProof="1" smtClean="0">
                <a:solidFill>
                  <a:srgbClr val="7F7F7F"/>
                </a:solidFill>
              </a:rPr>
              <a:t>www.samfunnsforskning.no</a:t>
            </a:r>
            <a:endParaRPr lang="nb-NO" sz="600" noProof="1">
              <a:solidFill>
                <a:srgbClr val="7F7F7F"/>
              </a:solidFill>
            </a:endParaRP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6154" cy="74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5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685765" rtl="0" eaLnBrk="1" latinLnBrk="0" hangingPunct="1">
        <a:spcBef>
          <a:spcPct val="0"/>
        </a:spcBef>
        <a:buNone/>
        <a:defRPr sz="2775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3986" indent="-143986" algn="l" defTabSz="685765" rtl="0" eaLnBrk="1" latinLnBrk="0" hangingPunct="1">
        <a:spcBef>
          <a:spcPct val="20000"/>
        </a:spcBef>
        <a:spcAft>
          <a:spcPts val="569"/>
        </a:spcAft>
        <a:buClr>
          <a:schemeClr val="tx2"/>
        </a:buClr>
        <a:buFont typeface="Lucida Grande"/>
        <a:buChar char="·"/>
        <a:defRPr sz="2100" kern="1200" baseline="0">
          <a:solidFill>
            <a:schemeClr val="tx1"/>
          </a:solidFill>
          <a:latin typeface="Cambria"/>
          <a:ea typeface="+mn-ea"/>
          <a:cs typeface="Cambria"/>
        </a:defRPr>
      </a:lvl1pPr>
      <a:lvl2pPr marL="376708" indent="-160729" algn="l" defTabSz="685765" rtl="0" eaLnBrk="1" latinLnBrk="0" hangingPunct="1">
        <a:spcBef>
          <a:spcPct val="20000"/>
        </a:spcBef>
        <a:spcAft>
          <a:spcPts val="569"/>
        </a:spcAft>
        <a:buClr>
          <a:schemeClr val="tx2"/>
        </a:buClr>
        <a:buFont typeface="Lucida Grande"/>
        <a:buChar char="·"/>
        <a:defRPr sz="1650" kern="1200">
          <a:solidFill>
            <a:schemeClr val="tx1"/>
          </a:solidFill>
          <a:latin typeface="Cambria"/>
          <a:ea typeface="+mn-ea"/>
          <a:cs typeface="Cambria"/>
        </a:defRPr>
      </a:lvl2pPr>
      <a:lvl3pPr marL="709048" indent="-173286" algn="l" defTabSz="685765" rtl="0" eaLnBrk="1" latinLnBrk="0" hangingPunct="1">
        <a:spcBef>
          <a:spcPct val="20000"/>
        </a:spcBef>
        <a:spcAft>
          <a:spcPts val="569"/>
        </a:spcAft>
        <a:buClr>
          <a:schemeClr val="tx2"/>
        </a:buClr>
        <a:buFont typeface="Lucida Grande"/>
        <a:buChar char="·"/>
        <a:defRPr sz="1650" kern="1200">
          <a:solidFill>
            <a:schemeClr val="tx1"/>
          </a:solidFill>
          <a:latin typeface="Cambria"/>
          <a:ea typeface="+mn-ea"/>
          <a:cs typeface="Cambria"/>
        </a:defRPr>
      </a:lvl3pPr>
      <a:lvl4pPr marL="1039714" indent="-170774" algn="l" defTabSz="685765" rtl="0" eaLnBrk="1" latinLnBrk="0" hangingPunct="1">
        <a:spcBef>
          <a:spcPct val="20000"/>
        </a:spcBef>
        <a:spcAft>
          <a:spcPts val="569"/>
        </a:spcAft>
        <a:buClr>
          <a:schemeClr val="tx2"/>
        </a:buClr>
        <a:buFont typeface="Lucida Grande"/>
        <a:buChar char="·"/>
        <a:defRPr sz="1650" kern="1200">
          <a:solidFill>
            <a:schemeClr val="tx1"/>
          </a:solidFill>
          <a:latin typeface="Cambria"/>
          <a:ea typeface="+mn-ea"/>
          <a:cs typeface="Cambria"/>
        </a:defRPr>
      </a:lvl4pPr>
      <a:lvl5pPr marL="1420607" indent="-170774" algn="l" defTabSz="685765" rtl="0" eaLnBrk="1" latinLnBrk="0" hangingPunct="1">
        <a:spcBef>
          <a:spcPct val="20000"/>
        </a:spcBef>
        <a:spcAft>
          <a:spcPts val="569"/>
        </a:spcAft>
        <a:buClr>
          <a:schemeClr val="tx2"/>
        </a:buClr>
        <a:buFont typeface="Lucida Grande"/>
        <a:buChar char="·"/>
        <a:defRPr sz="1650" kern="1200">
          <a:solidFill>
            <a:schemeClr val="tx1"/>
          </a:solidFill>
          <a:latin typeface="Cambria"/>
          <a:ea typeface="+mn-ea"/>
          <a:cs typeface="Cambria"/>
        </a:defRPr>
      </a:lvl5pPr>
      <a:lvl6pPr marL="1885853" indent="-171441" algn="l" defTabSz="68576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6" indent="-171441" algn="l" defTabSz="68576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19" indent="-171441" algn="l" defTabSz="68576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1" indent="-171441" algn="l" defTabSz="68576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defTabSz="6857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defTabSz="6857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defTabSz="6857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defTabSz="6857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defTabSz="6857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defTabSz="6857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defTabSz="6857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Boligens betydning</a:t>
            </a:r>
            <a:br>
              <a:rPr lang="nb-NO" dirty="0"/>
            </a:br>
            <a:r>
              <a:rPr lang="nb-NO" dirty="0"/>
              <a:t>for annen velferd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En gjennomgang av nasjonal</a:t>
            </a:r>
            <a:br>
              <a:rPr lang="nb-NO" dirty="0"/>
            </a:br>
            <a:r>
              <a:rPr lang="nb-NO" dirty="0"/>
              <a:t>og internasjonal forskning</a:t>
            </a:r>
          </a:p>
          <a:p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Janis Umblijs, Kristine von Simson og Ferdinand Mohn</a:t>
            </a:r>
          </a:p>
          <a:p>
            <a:endParaRPr lang="nb-N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 smtClean="0"/>
              <a:t>ISF frokostseminar, 11.01.2019</a:t>
            </a:r>
            <a:endParaRPr lang="nb-NO" dirty="0"/>
          </a:p>
          <a:p>
            <a:endParaRPr lang="nb-NO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635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Boligens fysiske kvalitet og helse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er en statistisk sammenheng mellom dårlig boligstandard i oppveksten og senere dårlig helse </a:t>
            </a:r>
            <a:r>
              <a:rPr lang="nb-NO" dirty="0" smtClean="0"/>
              <a:t>(</a:t>
            </a:r>
            <a:r>
              <a:rPr lang="nb-NO" i="1" dirty="0" smtClean="0"/>
              <a:t>Norge </a:t>
            </a:r>
            <a:r>
              <a:rPr lang="nb-NO" dirty="0" smtClean="0"/>
              <a:t>Næss </a:t>
            </a:r>
            <a:r>
              <a:rPr lang="nb-NO" dirty="0"/>
              <a:t>et al </a:t>
            </a:r>
            <a:r>
              <a:rPr lang="nb-NO" dirty="0" smtClean="0"/>
              <a:t>2005;2007)</a:t>
            </a:r>
          </a:p>
          <a:p>
            <a:r>
              <a:rPr lang="nb-NO" dirty="0" smtClean="0"/>
              <a:t>Mest </a:t>
            </a:r>
            <a:r>
              <a:rPr lang="nb-NO" dirty="0"/>
              <a:t>overbevisende </a:t>
            </a:r>
            <a:r>
              <a:rPr lang="nb-NO" dirty="0" smtClean="0"/>
              <a:t>resultat om kausale sammenhenger </a:t>
            </a:r>
            <a:r>
              <a:rPr lang="nb-NO" dirty="0"/>
              <a:t>for renovasjoner til personer som har eksisterende helseproblemer (</a:t>
            </a:r>
            <a:r>
              <a:rPr lang="nb-NO" dirty="0" err="1" smtClean="0"/>
              <a:t>Howden</a:t>
            </a:r>
            <a:r>
              <a:rPr lang="nb-NO" dirty="0" smtClean="0"/>
              <a:t>-Chapman </a:t>
            </a:r>
            <a:r>
              <a:rPr lang="nb-NO" i="1" dirty="0" smtClean="0"/>
              <a:t>New Zealand</a:t>
            </a:r>
            <a:r>
              <a:rPr lang="nb-NO" dirty="0" smtClean="0"/>
              <a:t>, </a:t>
            </a:r>
            <a:r>
              <a:rPr lang="nb-NO" dirty="0"/>
              <a:t>2008; </a:t>
            </a:r>
            <a:r>
              <a:rPr lang="nb-NO" dirty="0" smtClean="0"/>
              <a:t>Osman </a:t>
            </a:r>
            <a:r>
              <a:rPr lang="nb-NO" i="1" dirty="0" smtClean="0"/>
              <a:t>Skottland</a:t>
            </a:r>
            <a:r>
              <a:rPr lang="nb-NO" dirty="0" smtClean="0"/>
              <a:t>, </a:t>
            </a:r>
            <a:r>
              <a:rPr lang="nb-NO" dirty="0"/>
              <a:t>2010). </a:t>
            </a:r>
          </a:p>
          <a:p>
            <a:r>
              <a:rPr lang="nb-NO" dirty="0"/>
              <a:t>Helse effekten for resten av befolkningen mer </a:t>
            </a:r>
            <a:r>
              <a:rPr lang="nb-NO" dirty="0" smtClean="0"/>
              <a:t>stridende</a:t>
            </a:r>
          </a:p>
          <a:p>
            <a:pPr lvl="1"/>
            <a:r>
              <a:rPr lang="nb-NO" dirty="0"/>
              <a:t>Forbedre selv-evaluert helse men ikke </a:t>
            </a:r>
            <a:r>
              <a:rPr lang="nb-NO" dirty="0" smtClean="0"/>
              <a:t>nødvendigvis objektive mål på helse</a:t>
            </a:r>
            <a:endParaRPr lang="nb-NO" dirty="0"/>
          </a:p>
          <a:p>
            <a:pPr lvl="1"/>
            <a:r>
              <a:rPr lang="nb-NO" dirty="0"/>
              <a:t>Positive </a:t>
            </a:r>
            <a:r>
              <a:rPr lang="nb-NO" dirty="0" smtClean="0"/>
              <a:t>selv evaluerte helseeffekter (</a:t>
            </a:r>
            <a:r>
              <a:rPr lang="nb-NO" i="1" dirty="0" err="1" smtClean="0"/>
              <a:t>Tyskalnd</a:t>
            </a:r>
            <a:r>
              <a:rPr lang="nb-NO" i="1" dirty="0"/>
              <a:t> </a:t>
            </a:r>
            <a:r>
              <a:rPr lang="nb-NO" dirty="0" err="1" smtClean="0"/>
              <a:t>Kunn</a:t>
            </a:r>
            <a:r>
              <a:rPr lang="nb-NO" dirty="0" smtClean="0"/>
              <a:t> </a:t>
            </a:r>
            <a:r>
              <a:rPr lang="nb-NO" dirty="0"/>
              <a:t>et.al 2018; </a:t>
            </a:r>
            <a:r>
              <a:rPr lang="nb-NO" i="1" dirty="0" smtClean="0"/>
              <a:t>Skottland</a:t>
            </a:r>
            <a:r>
              <a:rPr lang="nb-NO" dirty="0" smtClean="0"/>
              <a:t> </a:t>
            </a:r>
            <a:r>
              <a:rPr lang="nb-NO" dirty="0"/>
              <a:t>Gibson 2011) </a:t>
            </a:r>
          </a:p>
          <a:p>
            <a:pPr lvl="1"/>
            <a:r>
              <a:rPr lang="nb-NO" dirty="0"/>
              <a:t>Ingen signifikante </a:t>
            </a:r>
            <a:r>
              <a:rPr lang="nb-NO" dirty="0" smtClean="0"/>
              <a:t>objektive helseeffekter (</a:t>
            </a:r>
            <a:r>
              <a:rPr lang="nb-NO" i="1" dirty="0" smtClean="0"/>
              <a:t>Skottland </a:t>
            </a:r>
            <a:r>
              <a:rPr lang="nb-NO" dirty="0" smtClean="0"/>
              <a:t>Platt </a:t>
            </a:r>
            <a:r>
              <a:rPr lang="nb-NO" dirty="0"/>
              <a:t>2007) </a:t>
            </a:r>
            <a:endParaRPr lang="nb-NO" dirty="0" smtClean="0"/>
          </a:p>
          <a:p>
            <a:pPr marL="215979" lvl="1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49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Oppvekstsboligens</a:t>
            </a:r>
            <a:r>
              <a:rPr lang="nb-NO" dirty="0"/>
              <a:t> kvalitet og barns senere utdanning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Trangboddhet øker sannsynlighet </a:t>
            </a:r>
            <a:r>
              <a:rPr lang="nb-NO" dirty="0"/>
              <a:t>for å bli holdt tilbake i </a:t>
            </a:r>
            <a:r>
              <a:rPr lang="nb-NO" dirty="0" smtClean="0"/>
              <a:t>skolen. </a:t>
            </a:r>
            <a:r>
              <a:rPr lang="nb-NO" i="1" dirty="0" smtClean="0"/>
              <a:t>Frankrike</a:t>
            </a:r>
            <a:r>
              <a:rPr lang="nb-NO" dirty="0" smtClean="0"/>
              <a:t> (</a:t>
            </a:r>
            <a:r>
              <a:rPr lang="nb-NO" dirty="0" err="1" smtClean="0"/>
              <a:t>Goux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Maurin</a:t>
            </a:r>
            <a:r>
              <a:rPr lang="nb-NO" dirty="0" smtClean="0"/>
              <a:t>, 2005)</a:t>
            </a:r>
          </a:p>
          <a:p>
            <a:r>
              <a:rPr lang="nb-NO" dirty="0" smtClean="0"/>
              <a:t>Barn </a:t>
            </a:r>
            <a:r>
              <a:rPr lang="nb-NO" dirty="0"/>
              <a:t>som bor mindre trangt i større grad </a:t>
            </a:r>
            <a:r>
              <a:rPr lang="nb-NO" dirty="0" smtClean="0"/>
              <a:t>fortsette med videregående og høyere utdanning. </a:t>
            </a:r>
            <a:r>
              <a:rPr lang="nb-NO" i="1" dirty="0" smtClean="0"/>
              <a:t>Taiwan </a:t>
            </a:r>
            <a:r>
              <a:rPr lang="nb-NO" dirty="0" smtClean="0"/>
              <a:t> (Lien et.al, 2008) </a:t>
            </a:r>
            <a:r>
              <a:rPr lang="nb-NO" i="1" dirty="0" smtClean="0"/>
              <a:t>Sveits </a:t>
            </a:r>
            <a:r>
              <a:rPr lang="nb-NO" dirty="0"/>
              <a:t>(</a:t>
            </a:r>
            <a:r>
              <a:rPr lang="nb-NO" dirty="0" err="1"/>
              <a:t>Bourassa</a:t>
            </a:r>
            <a:r>
              <a:rPr lang="nb-NO" dirty="0"/>
              <a:t> et </a:t>
            </a:r>
            <a:r>
              <a:rPr lang="nb-NO" dirty="0" smtClean="0"/>
              <a:t>al, 2016) </a:t>
            </a:r>
          </a:p>
          <a:p>
            <a:r>
              <a:rPr lang="nb-NO" dirty="0" smtClean="0"/>
              <a:t>Eldre barn er mer påvirket av trangboddhet. Trangboddhet 0-15 alder ikke signifikant. </a:t>
            </a:r>
            <a:r>
              <a:rPr lang="nb-NO" i="1" dirty="0" smtClean="0"/>
              <a:t>USA</a:t>
            </a:r>
            <a:r>
              <a:rPr lang="nb-NO" dirty="0" smtClean="0"/>
              <a:t> (</a:t>
            </a:r>
            <a:r>
              <a:rPr lang="nb-NO" dirty="0" err="1" smtClean="0"/>
              <a:t>Lopoo</a:t>
            </a:r>
            <a:r>
              <a:rPr lang="nb-NO" dirty="0" smtClean="0"/>
              <a:t> og London 2016)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1400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Betydningen av boligens nabolag og omgivelser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Hoved utfallsvariabler er </a:t>
            </a:r>
          </a:p>
          <a:p>
            <a:pPr lvl="1"/>
            <a:r>
              <a:rPr lang="nb-NO" dirty="0"/>
              <a:t>helse</a:t>
            </a:r>
          </a:p>
          <a:p>
            <a:pPr lvl="1"/>
            <a:r>
              <a:rPr lang="nb-NO" dirty="0"/>
              <a:t>arbeidsmarked</a:t>
            </a:r>
          </a:p>
          <a:p>
            <a:pPr lvl="1"/>
            <a:r>
              <a:rPr lang="nb-NO" dirty="0"/>
              <a:t>utdanning </a:t>
            </a:r>
          </a:p>
          <a:p>
            <a:pPr lvl="1"/>
            <a:r>
              <a:rPr lang="nb-NO" dirty="0"/>
              <a:t>kriminalitet</a:t>
            </a:r>
          </a:p>
          <a:p>
            <a:r>
              <a:rPr lang="nb-NO" dirty="0"/>
              <a:t>Foreslåtte mekanismer</a:t>
            </a:r>
          </a:p>
          <a:p>
            <a:pPr lvl="1"/>
            <a:r>
              <a:rPr lang="nb-NO" dirty="0"/>
              <a:t>«Peer-effekter» </a:t>
            </a:r>
            <a:r>
              <a:rPr lang="nb-NO" dirty="0" smtClean="0"/>
              <a:t>påvirkning </a:t>
            </a:r>
            <a:r>
              <a:rPr lang="nb-NO" dirty="0"/>
              <a:t>gjennom </a:t>
            </a:r>
            <a:r>
              <a:rPr lang="nb-NO" dirty="0" smtClean="0"/>
              <a:t>sosiale </a:t>
            </a:r>
            <a:r>
              <a:rPr lang="nb-NO" dirty="0" err="1" smtClean="0"/>
              <a:t>interaksjone</a:t>
            </a:r>
            <a:endParaRPr lang="nb-NO" dirty="0"/>
          </a:p>
          <a:p>
            <a:pPr lvl="1"/>
            <a:r>
              <a:rPr lang="nb-NO" dirty="0"/>
              <a:t>Manglende tilgang til uteareal og rekreasjonsfasiliteter </a:t>
            </a:r>
            <a:endParaRPr lang="nb-NO" dirty="0" smtClean="0"/>
          </a:p>
          <a:p>
            <a:pPr lvl="1"/>
            <a:r>
              <a:rPr lang="nb-NO" dirty="0" smtClean="0"/>
              <a:t>Trafikkstøy </a:t>
            </a:r>
            <a:r>
              <a:rPr lang="nb-NO" dirty="0"/>
              <a:t>kan redusere mengden og kvaliteten på </a:t>
            </a:r>
            <a:r>
              <a:rPr lang="nb-NO" dirty="0" smtClean="0"/>
              <a:t>søvn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075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Nabolag og helse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1800" dirty="0"/>
              <a:t>MTO-eksperimentet: Flytting til områder med lavere fattigdom → vesentlig bedre helse og følelse av trygghet (</a:t>
            </a:r>
            <a:r>
              <a:rPr lang="nb-NO" sz="1800" dirty="0" err="1"/>
              <a:t>Katz</a:t>
            </a:r>
            <a:r>
              <a:rPr lang="nb-NO" sz="1800" dirty="0"/>
              <a:t>, Kling og </a:t>
            </a:r>
            <a:r>
              <a:rPr lang="nb-NO" sz="1800" dirty="0" err="1"/>
              <a:t>Liebman</a:t>
            </a:r>
            <a:r>
              <a:rPr lang="nb-NO" sz="1800" dirty="0"/>
              <a:t> 2001; Kling et. al. 2007; </a:t>
            </a:r>
            <a:r>
              <a:rPr lang="nb-NO" sz="1800" dirty="0" err="1"/>
              <a:t>Clampet</a:t>
            </a:r>
            <a:r>
              <a:rPr lang="nb-NO" sz="1800" dirty="0"/>
              <a:t>-Lundquist og </a:t>
            </a:r>
            <a:r>
              <a:rPr lang="nb-NO" sz="1800" dirty="0" err="1"/>
              <a:t>Massey</a:t>
            </a:r>
            <a:r>
              <a:rPr lang="nb-NO" sz="1800" dirty="0"/>
              <a:t> 2008; Ludwig et al. 2013) </a:t>
            </a:r>
          </a:p>
          <a:p>
            <a:r>
              <a:rPr lang="nb-NO" sz="1800" dirty="0"/>
              <a:t>USA: bedre tilgang til parker hadde sammenheng med økt fysisk aktivitet hos gutter, men ikke hos jenter (</a:t>
            </a:r>
            <a:r>
              <a:rPr lang="nb-NO" sz="1800" dirty="0" err="1"/>
              <a:t>Roemmich</a:t>
            </a:r>
            <a:r>
              <a:rPr lang="nb-NO" sz="1800" dirty="0"/>
              <a:t> et al. 2007)</a:t>
            </a:r>
          </a:p>
          <a:p>
            <a:r>
              <a:rPr lang="nb-NO" sz="1800" dirty="0" smtClean="0"/>
              <a:t>Veitrafikkstøy </a:t>
            </a:r>
            <a:r>
              <a:rPr lang="nb-NO" sz="1800" dirty="0"/>
              <a:t>→ negative endringer i søvnstruktur og ‑kontinuitet (</a:t>
            </a:r>
            <a:r>
              <a:rPr lang="nb-NO" sz="1800" dirty="0" err="1"/>
              <a:t>Basner</a:t>
            </a:r>
            <a:r>
              <a:rPr lang="nb-NO" sz="1800" dirty="0"/>
              <a:t> et al. 2011) og økt risiko for slag blant personer over 65 år </a:t>
            </a:r>
            <a:r>
              <a:rPr lang="nb-NO" sz="1800" dirty="0" smtClean="0"/>
              <a:t>(</a:t>
            </a:r>
            <a:r>
              <a:rPr lang="nb-NO" sz="1800" i="1" dirty="0" smtClean="0"/>
              <a:t>Danmark, </a:t>
            </a:r>
            <a:r>
              <a:rPr lang="nb-NO" sz="1800" dirty="0" smtClean="0"/>
              <a:t>Sørensen </a:t>
            </a:r>
            <a:r>
              <a:rPr lang="nb-NO" sz="1800" dirty="0"/>
              <a:t>2011) </a:t>
            </a:r>
          </a:p>
          <a:p>
            <a:pPr marL="0" indent="0">
              <a:buNone/>
            </a:pPr>
            <a:endParaRPr lang="nb-NO" sz="1500" dirty="0"/>
          </a:p>
        </p:txBody>
      </p:sp>
    </p:spTree>
    <p:extLst>
      <p:ext uri="{BB962C8B-B14F-4D97-AF65-F5344CB8AC3E}">
        <p14:creationId xmlns:p14="http://schemas.microsoft.com/office/powerpoint/2010/main" val="29183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Nabolag og arbeidsmarked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MTO-eksperimentet:  flytting ingen signifikant </a:t>
            </a:r>
            <a:r>
              <a:rPr lang="nb-NO" dirty="0"/>
              <a:t>påvirkning på arbeidsmarkedsutfall blant voksne. </a:t>
            </a:r>
            <a:r>
              <a:rPr lang="nb-NO" dirty="0" smtClean="0"/>
              <a:t>(</a:t>
            </a:r>
            <a:r>
              <a:rPr lang="nb-NO" dirty="0" err="1" smtClean="0"/>
              <a:t>Katz</a:t>
            </a:r>
            <a:r>
              <a:rPr lang="nb-NO" dirty="0"/>
              <a:t>, Kling og </a:t>
            </a:r>
            <a:r>
              <a:rPr lang="nb-NO" dirty="0" err="1"/>
              <a:t>Liebman</a:t>
            </a:r>
            <a:r>
              <a:rPr lang="nb-NO" dirty="0"/>
              <a:t> 2001; Kling et. al. 2007; </a:t>
            </a:r>
            <a:r>
              <a:rPr lang="nb-NO" dirty="0" err="1"/>
              <a:t>Clampet</a:t>
            </a:r>
            <a:r>
              <a:rPr lang="nb-NO" dirty="0"/>
              <a:t>-Lundquist og </a:t>
            </a:r>
            <a:r>
              <a:rPr lang="nb-NO" dirty="0" err="1"/>
              <a:t>Massey</a:t>
            </a:r>
            <a:r>
              <a:rPr lang="nb-NO" dirty="0"/>
              <a:t> 2008; Ludwig et al. 2013)</a:t>
            </a:r>
            <a:r>
              <a:rPr lang="nb-NO" dirty="0" smtClean="0"/>
              <a:t> </a:t>
            </a:r>
          </a:p>
          <a:p>
            <a:r>
              <a:rPr lang="nb-NO" dirty="0" err="1" smtClean="0"/>
              <a:t>Chetty</a:t>
            </a:r>
            <a:r>
              <a:rPr lang="nb-NO" dirty="0" smtClean="0"/>
              <a:t> </a:t>
            </a:r>
            <a:r>
              <a:rPr lang="nb-NO" dirty="0"/>
              <a:t>et al. (2016) </a:t>
            </a:r>
            <a:r>
              <a:rPr lang="nb-NO" dirty="0" smtClean="0"/>
              <a:t>finner imidlertid </a:t>
            </a:r>
            <a:r>
              <a:rPr lang="nb-NO" dirty="0"/>
              <a:t>at det å flytte til et bedre nabolag har en positiv effekt på </a:t>
            </a:r>
            <a:r>
              <a:rPr lang="nb-NO" dirty="0" smtClean="0"/>
              <a:t>arbeidsmarkedsinntekt </a:t>
            </a:r>
            <a:r>
              <a:rPr lang="nb-NO" dirty="0"/>
              <a:t>senere i </a:t>
            </a:r>
            <a:r>
              <a:rPr lang="nb-NO" dirty="0" smtClean="0"/>
              <a:t>livet for de som var under tretten år ved flyttingen</a:t>
            </a:r>
          </a:p>
          <a:p>
            <a:r>
              <a:rPr lang="nb-NO" dirty="0" smtClean="0"/>
              <a:t>Frankrike: </a:t>
            </a:r>
            <a:r>
              <a:rPr lang="nb-NO" dirty="0" err="1" smtClean="0"/>
              <a:t>Dujardin</a:t>
            </a:r>
            <a:r>
              <a:rPr lang="nb-NO" dirty="0" smtClean="0"/>
              <a:t> </a:t>
            </a:r>
            <a:r>
              <a:rPr lang="nb-NO" dirty="0"/>
              <a:t>et al. (2009</a:t>
            </a:r>
            <a:r>
              <a:rPr lang="nb-NO" dirty="0" smtClean="0"/>
              <a:t>) </a:t>
            </a:r>
            <a:r>
              <a:rPr lang="nb-NO" dirty="0"/>
              <a:t>finner ingen statistisk signifikant sammenheng mellom det å leve i et dårlig nabolag og sannsynligheten for å bli </a:t>
            </a:r>
            <a:r>
              <a:rPr lang="nb-NO" dirty="0" smtClean="0"/>
              <a:t>arbeidsledig (IV= ektefelles arbeidssted)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412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Nabolag og utdanning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i="1" dirty="0" smtClean="0"/>
              <a:t>USA: </a:t>
            </a:r>
            <a:r>
              <a:rPr lang="nb-NO" dirty="0" smtClean="0"/>
              <a:t>MTO-eksperimentet: </a:t>
            </a:r>
            <a:r>
              <a:rPr lang="nb-NO" dirty="0"/>
              <a:t>å flytte til et bedre nabolag har en positiv effekt </a:t>
            </a:r>
            <a:r>
              <a:rPr lang="nb-NO" dirty="0" smtClean="0"/>
              <a:t>utdanningsoppnåelsen for </a:t>
            </a:r>
            <a:r>
              <a:rPr lang="nb-NO" dirty="0"/>
              <a:t>de som var under tretten år ved </a:t>
            </a:r>
            <a:r>
              <a:rPr lang="nb-NO" dirty="0" smtClean="0"/>
              <a:t>flyttingen (</a:t>
            </a:r>
            <a:r>
              <a:rPr lang="nb-NO" dirty="0" err="1"/>
              <a:t>Chetty</a:t>
            </a:r>
            <a:r>
              <a:rPr lang="nb-NO" dirty="0"/>
              <a:t> et al. </a:t>
            </a:r>
            <a:r>
              <a:rPr lang="nb-NO" dirty="0" smtClean="0"/>
              <a:t>2016)</a:t>
            </a:r>
            <a:endParaRPr lang="nb-NO" dirty="0"/>
          </a:p>
          <a:p>
            <a:r>
              <a:rPr lang="nb-NO" i="1" dirty="0" smtClean="0"/>
              <a:t>Frankrike: </a:t>
            </a:r>
            <a:r>
              <a:rPr lang="nb-NO" dirty="0"/>
              <a:t>barn </a:t>
            </a:r>
            <a:r>
              <a:rPr lang="nb-NO" dirty="0" smtClean="0"/>
              <a:t>som bor </a:t>
            </a:r>
            <a:r>
              <a:rPr lang="nb-NO" dirty="0"/>
              <a:t>i et nabolag med mange barn som har gått et år om </a:t>
            </a:r>
            <a:r>
              <a:rPr lang="nb-NO" dirty="0" smtClean="0"/>
              <a:t>igjen, får høyere sannsynlighet for å gå et år om igjen (</a:t>
            </a:r>
            <a:r>
              <a:rPr lang="nb-NO" dirty="0" err="1" smtClean="0"/>
              <a:t>Goux</a:t>
            </a:r>
            <a:r>
              <a:rPr lang="nb-NO" dirty="0" smtClean="0"/>
              <a:t> et al 2007)</a:t>
            </a:r>
            <a:r>
              <a:rPr lang="nb-NO" dirty="0"/>
              <a:t> </a:t>
            </a:r>
            <a:endParaRPr lang="nb-NO" dirty="0" smtClean="0"/>
          </a:p>
          <a:p>
            <a:r>
              <a:rPr lang="nb-NO" i="1" dirty="0" smtClean="0"/>
              <a:t>Norge</a:t>
            </a:r>
            <a:r>
              <a:rPr lang="nb-NO" dirty="0" smtClean="0"/>
              <a:t>: </a:t>
            </a:r>
            <a:r>
              <a:rPr lang="nb-NO" dirty="0"/>
              <a:t>dårligere skoleprestasjoner ved høye og lave inntekter hos naboene, men søsken som blir mest eksponert for nabolag med middels inntektsrang, gjør det best på skolen</a:t>
            </a:r>
            <a:r>
              <a:rPr lang="nb-NO" dirty="0" smtClean="0"/>
              <a:t>. </a:t>
            </a:r>
            <a:r>
              <a:rPr lang="nb-NO" dirty="0"/>
              <a:t>Markussen og Røed (2018) </a:t>
            </a:r>
            <a:endParaRPr lang="nb-NO" dirty="0" smtClean="0"/>
          </a:p>
          <a:p>
            <a:r>
              <a:rPr lang="nb-NO" i="1" dirty="0" smtClean="0"/>
              <a:t>Sverige</a:t>
            </a:r>
            <a:r>
              <a:rPr lang="nb-NO" dirty="0"/>
              <a:t>: en større andel høyt utdannede innvandrere fra samme opprinnelsesland i et nabolag fører til bedre utdanningsutfall for barn av flyktninger (</a:t>
            </a:r>
            <a:r>
              <a:rPr lang="nb-NO" dirty="0" err="1"/>
              <a:t>Åslund</a:t>
            </a:r>
            <a:r>
              <a:rPr lang="nb-NO" dirty="0"/>
              <a:t> et al. 2011) 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8363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B</a:t>
            </a:r>
            <a:r>
              <a:rPr lang="nb-NO" dirty="0" smtClean="0"/>
              <a:t>eskriver forskningslitteratur om boforhold og velferd fra </a:t>
            </a:r>
            <a:r>
              <a:rPr lang="nb-NO" dirty="0"/>
              <a:t>de siste 15 </a:t>
            </a:r>
            <a:r>
              <a:rPr lang="nb-NO" dirty="0" smtClean="0"/>
              <a:t>årene</a:t>
            </a:r>
          </a:p>
          <a:p>
            <a:r>
              <a:rPr lang="nb-NO" dirty="0" smtClean="0"/>
              <a:t>Mange studier som ser på boforhold og velferd men få </a:t>
            </a:r>
            <a:r>
              <a:rPr lang="nb-NO" dirty="0"/>
              <a:t>avdekker årsakssammenhenger</a:t>
            </a:r>
          </a:p>
          <a:p>
            <a:r>
              <a:rPr lang="nb-NO" dirty="0" smtClean="0"/>
              <a:t>Fremvekst i artikler i siste tiårene som komme nærmere til å identifisere årsakssammenhenger</a:t>
            </a:r>
          </a:p>
          <a:p>
            <a:r>
              <a:rPr lang="nb-NO" dirty="0" smtClean="0"/>
              <a:t>Ny data og utviklinger i økonometriske metoder betyr at det er mye potensial til flere kausale studier som ser på boforhold og velferd </a:t>
            </a:r>
          </a:p>
        </p:txBody>
      </p:sp>
    </p:spTree>
    <p:extLst>
      <p:ext uri="{BB962C8B-B14F-4D97-AF65-F5344CB8AC3E}">
        <p14:creationId xmlns:p14="http://schemas.microsoft.com/office/powerpoint/2010/main" val="20670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769103" y="2287819"/>
            <a:ext cx="3958055" cy="2178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29152" y="2314339"/>
            <a:ext cx="3620537" cy="946220"/>
          </a:xfrm>
        </p:spPr>
        <p:txBody>
          <a:bodyPr>
            <a:normAutofit/>
          </a:bodyPr>
          <a:lstStyle/>
          <a:p>
            <a:r>
              <a:rPr lang="nb-NO" dirty="0"/>
              <a:t>Boligens </a:t>
            </a:r>
            <a:r>
              <a:rPr lang="nb-NO" dirty="0" smtClean="0"/>
              <a:t>betydning</a:t>
            </a:r>
            <a:br>
              <a:rPr lang="nb-NO" dirty="0" smtClean="0"/>
            </a:br>
            <a:r>
              <a:rPr lang="nb-NO" dirty="0" smtClean="0"/>
              <a:t>for </a:t>
            </a:r>
            <a:r>
              <a:rPr lang="nb-NO" dirty="0"/>
              <a:t>annen </a:t>
            </a:r>
            <a:r>
              <a:rPr lang="nb-NO" dirty="0" smtClean="0"/>
              <a:t>velferd</a:t>
            </a:r>
            <a:endParaRPr lang="nb-NO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29152" y="3450073"/>
            <a:ext cx="3620537" cy="288541"/>
          </a:xfrm>
        </p:spPr>
        <p:txBody>
          <a:bodyPr>
            <a:normAutofit fontScale="62500" lnSpcReduction="20000"/>
          </a:bodyPr>
          <a:lstStyle/>
          <a:p>
            <a:r>
              <a:rPr lang="nb-NO" dirty="0"/>
              <a:t>En gjennomgang av nasjonal</a:t>
            </a:r>
            <a:br>
              <a:rPr lang="nb-NO" dirty="0"/>
            </a:br>
            <a:r>
              <a:rPr lang="nb-NO" dirty="0"/>
              <a:t>og internasjonal forskning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29152" y="4041694"/>
            <a:ext cx="3620537" cy="145131"/>
          </a:xfrm>
        </p:spPr>
        <p:txBody>
          <a:bodyPr/>
          <a:lstStyle/>
          <a:p>
            <a:r>
              <a:rPr lang="nb-NO" dirty="0" smtClean="0"/>
              <a:t>Janis Umblijs, Kristine von Simson og </a:t>
            </a:r>
            <a:r>
              <a:rPr lang="nb-NO" dirty="0"/>
              <a:t>F</a:t>
            </a:r>
            <a:r>
              <a:rPr lang="nb-NO" dirty="0" smtClean="0"/>
              <a:t>erdinand Mohn</a:t>
            </a:r>
            <a:endParaRPr lang="nb-NO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029152" y="4186825"/>
            <a:ext cx="3620537" cy="129843"/>
          </a:xfrm>
        </p:spPr>
        <p:txBody>
          <a:bodyPr/>
          <a:lstStyle/>
          <a:p>
            <a:r>
              <a:rPr lang="nb-NO" dirty="0" smtClean="0"/>
              <a:t>KMD, 9.01.2019</a:t>
            </a:r>
            <a:endParaRPr lang="nb-NO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29152" y="3435608"/>
            <a:ext cx="3620243" cy="8100"/>
          </a:xfrm>
        </p:spPr>
        <p:txBody>
          <a:bodyPr>
            <a:normAutofit fontScale="25000" lnSpcReduction="20000"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4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Litteraturgjennomgang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</a:t>
            </a:r>
            <a:r>
              <a:rPr lang="nb-NO" dirty="0" smtClean="0"/>
              <a:t>versikt </a:t>
            </a:r>
            <a:r>
              <a:rPr lang="nb-NO" dirty="0"/>
              <a:t>over hva vi vet om betydningen av bolig for andre </a:t>
            </a:r>
            <a:r>
              <a:rPr lang="nb-NO" dirty="0" smtClean="0"/>
              <a:t>velferdsutfall</a:t>
            </a:r>
          </a:p>
          <a:p>
            <a:r>
              <a:rPr lang="nb-NO" dirty="0"/>
              <a:t>Fokus på studier som avdekker kausale sammenhenger</a:t>
            </a:r>
          </a:p>
          <a:p>
            <a:r>
              <a:rPr lang="nb-NO" dirty="0" smtClean="0"/>
              <a:t>Dekker </a:t>
            </a:r>
            <a:r>
              <a:rPr lang="nb-NO" dirty="0"/>
              <a:t>alle land med ekstra fokus på Norge og de andre nordiske landene</a:t>
            </a:r>
            <a:r>
              <a:rPr lang="nb-NO" dirty="0" smtClean="0"/>
              <a:t>.</a:t>
            </a:r>
            <a:endParaRPr lang="nb-NO" dirty="0"/>
          </a:p>
          <a:p>
            <a:r>
              <a:rPr lang="nb-NO" dirty="0" smtClean="0"/>
              <a:t>Til sammen omtaler vi </a:t>
            </a:r>
            <a:r>
              <a:rPr lang="nb-NO" dirty="0"/>
              <a:t>85 studier </a:t>
            </a:r>
            <a:r>
              <a:rPr lang="nb-NO" dirty="0" smtClean="0"/>
              <a:t>og dekker over 35 land</a:t>
            </a:r>
          </a:p>
          <a:p>
            <a:r>
              <a:rPr lang="nb-NO" dirty="0" smtClean="0"/>
              <a:t>Deler opp i tre områder:</a:t>
            </a:r>
          </a:p>
          <a:p>
            <a:pPr lvl="1"/>
            <a:r>
              <a:rPr lang="nb-NO" dirty="0"/>
              <a:t>B</a:t>
            </a:r>
            <a:r>
              <a:rPr lang="nb-NO" dirty="0" smtClean="0"/>
              <a:t>etydningen </a:t>
            </a:r>
            <a:r>
              <a:rPr lang="nb-NO" dirty="0"/>
              <a:t>av å eie eller leie egen </a:t>
            </a:r>
            <a:r>
              <a:rPr lang="nb-NO" dirty="0" smtClean="0"/>
              <a:t>bolig</a:t>
            </a:r>
          </a:p>
          <a:p>
            <a:pPr lvl="1"/>
            <a:r>
              <a:rPr lang="nb-NO" dirty="0"/>
              <a:t>B</a:t>
            </a:r>
            <a:r>
              <a:rPr lang="nb-NO" dirty="0" smtClean="0"/>
              <a:t>oligens </a:t>
            </a:r>
            <a:r>
              <a:rPr lang="nb-NO" dirty="0"/>
              <a:t>størrelse og </a:t>
            </a:r>
            <a:r>
              <a:rPr lang="nb-NO" dirty="0" smtClean="0"/>
              <a:t>standard</a:t>
            </a:r>
          </a:p>
          <a:p>
            <a:pPr lvl="1"/>
            <a:r>
              <a:rPr lang="nb-NO" dirty="0" smtClean="0"/>
              <a:t>Nabolag og omgivelser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66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Metoder som kan identifisere årsakssammenhenger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Randomiserte kontrollstudier </a:t>
            </a:r>
          </a:p>
          <a:p>
            <a:pPr lvl="1"/>
            <a:r>
              <a:rPr lang="nb-NO" dirty="0" smtClean="0"/>
              <a:t>En </a:t>
            </a:r>
            <a:r>
              <a:rPr lang="nb-NO" dirty="0"/>
              <a:t>gruppe er tilfeldig plassert i ulike boforhold</a:t>
            </a:r>
          </a:p>
          <a:p>
            <a:pPr lvl="1"/>
            <a:r>
              <a:rPr lang="nb-NO" dirty="0"/>
              <a:t>Dyrt og vanskelig å gjennomføre</a:t>
            </a:r>
          </a:p>
          <a:p>
            <a:r>
              <a:rPr lang="nb-NO" dirty="0" err="1" smtClean="0"/>
              <a:t>Kvasi</a:t>
            </a:r>
            <a:r>
              <a:rPr lang="nb-NO" dirty="0" smtClean="0"/>
              <a:t>-eksperimentelle </a:t>
            </a:r>
            <a:r>
              <a:rPr lang="nb-NO" dirty="0"/>
              <a:t>studier </a:t>
            </a:r>
          </a:p>
          <a:p>
            <a:pPr lvl="1"/>
            <a:r>
              <a:rPr lang="nb-NO" dirty="0" smtClean="0"/>
              <a:t>En gruppe få tiltak andre ikke </a:t>
            </a:r>
          </a:p>
          <a:p>
            <a:pPr lvl="1"/>
            <a:r>
              <a:rPr lang="nb-NO" dirty="0" smtClean="0"/>
              <a:t>Grupper </a:t>
            </a:r>
            <a:r>
              <a:rPr lang="nb-NO" dirty="0"/>
              <a:t>er randomisert, men ikke av forskere</a:t>
            </a:r>
          </a:p>
          <a:p>
            <a:r>
              <a:rPr lang="nb-NO" dirty="0" smtClean="0"/>
              <a:t>Bruk </a:t>
            </a:r>
            <a:r>
              <a:rPr lang="nb-NO" dirty="0"/>
              <a:t>av </a:t>
            </a:r>
            <a:r>
              <a:rPr lang="nb-NO" dirty="0" smtClean="0"/>
              <a:t>mer avanserte økonometriske </a:t>
            </a:r>
            <a:r>
              <a:rPr lang="nb-NO" dirty="0"/>
              <a:t>metoder </a:t>
            </a:r>
          </a:p>
          <a:p>
            <a:pPr lvl="1"/>
            <a:r>
              <a:rPr lang="nb-NO" dirty="0" smtClean="0"/>
              <a:t>Utvikling i metoder som kan avdekker kausale sammenhenger uten eksperimentell design</a:t>
            </a:r>
          </a:p>
        </p:txBody>
      </p:sp>
    </p:spTree>
    <p:extLst>
      <p:ext uri="{BB962C8B-B14F-4D97-AF65-F5344CB8AC3E}">
        <p14:creationId xmlns:p14="http://schemas.microsoft.com/office/powerpoint/2010/main" val="20628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Betydningen av å eie eller leie egen bolig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Har </a:t>
            </a:r>
            <a:r>
              <a:rPr lang="nb-NO" dirty="0" err="1" smtClean="0"/>
              <a:t>boligeie</a:t>
            </a:r>
            <a:r>
              <a:rPr lang="nb-NO" dirty="0" smtClean="0"/>
              <a:t> positive effekter på andre velferdsutfall?</a:t>
            </a:r>
          </a:p>
          <a:p>
            <a:r>
              <a:rPr lang="nb-NO" dirty="0" smtClean="0"/>
              <a:t>Hovedsakelig fire utfall: </a:t>
            </a:r>
          </a:p>
          <a:p>
            <a:pPr lvl="1"/>
            <a:r>
              <a:rPr lang="nb-NO" dirty="0" smtClean="0"/>
              <a:t>utdanning, </a:t>
            </a:r>
          </a:p>
          <a:p>
            <a:pPr lvl="1"/>
            <a:r>
              <a:rPr lang="nb-NO" dirty="0" smtClean="0"/>
              <a:t>helse</a:t>
            </a:r>
          </a:p>
          <a:p>
            <a:pPr lvl="1"/>
            <a:r>
              <a:rPr lang="nb-NO" dirty="0" smtClean="0"/>
              <a:t>økonomiske fordeler </a:t>
            </a:r>
          </a:p>
          <a:p>
            <a:pPr lvl="1"/>
            <a:r>
              <a:rPr lang="nb-NO" dirty="0"/>
              <a:t>a</a:t>
            </a:r>
            <a:r>
              <a:rPr lang="nb-NO" dirty="0" smtClean="0"/>
              <a:t>rbeidsmarkedsutfall</a:t>
            </a:r>
          </a:p>
          <a:p>
            <a:r>
              <a:rPr lang="nb-NO" dirty="0" smtClean="0"/>
              <a:t>Foreslåtte mekanismer</a:t>
            </a:r>
          </a:p>
          <a:p>
            <a:pPr lvl="1"/>
            <a:r>
              <a:rPr lang="nb-NO" dirty="0"/>
              <a:t>Boligeiere akkumulerer flere økonomiske ressurser, både gjennom boligverdi og ved at de sparer mer. </a:t>
            </a:r>
          </a:p>
          <a:p>
            <a:pPr lvl="1"/>
            <a:r>
              <a:rPr lang="nb-NO" dirty="0"/>
              <a:t>Husholdninger som eier bolig, flytter sjeldnere</a:t>
            </a:r>
            <a:r>
              <a:rPr lang="nb-NO" dirty="0" smtClean="0"/>
              <a:t>.</a:t>
            </a:r>
            <a:endParaRPr lang="nb-NO" dirty="0"/>
          </a:p>
          <a:p>
            <a:pPr lvl="1"/>
            <a:r>
              <a:rPr lang="nb-NO" dirty="0"/>
              <a:t>Boligeiere investerer mer i boligen. Økt boligkvalitet fører til bedre </a:t>
            </a:r>
            <a:r>
              <a:rPr lang="nb-NO" dirty="0" smtClean="0"/>
              <a:t>hjemmemiljø</a:t>
            </a:r>
          </a:p>
        </p:txBody>
      </p:sp>
    </p:spTree>
    <p:extLst>
      <p:ext uri="{BB962C8B-B14F-4D97-AF65-F5344CB8AC3E}">
        <p14:creationId xmlns:p14="http://schemas.microsoft.com/office/powerpoint/2010/main" val="5797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Oppvekstbolig og utdanning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 fleste studier finner en positiv samvariasjon mellom </a:t>
            </a:r>
            <a:r>
              <a:rPr lang="nb-NO" dirty="0" err="1" smtClean="0"/>
              <a:t>boligeie</a:t>
            </a:r>
            <a:r>
              <a:rPr lang="nb-NO" dirty="0" smtClean="0"/>
              <a:t> og barn/unges utdanningsutfall</a:t>
            </a:r>
          </a:p>
          <a:p>
            <a:pPr lvl="1"/>
            <a:r>
              <a:rPr lang="nb-NO" dirty="0" smtClean="0"/>
              <a:t>Li (2016); Cooper og </a:t>
            </a:r>
            <a:r>
              <a:rPr lang="nb-NO" dirty="0" err="1" smtClean="0"/>
              <a:t>Luengo-Prado</a:t>
            </a:r>
            <a:r>
              <a:rPr lang="nb-NO" dirty="0" smtClean="0"/>
              <a:t> (2015); </a:t>
            </a:r>
            <a:r>
              <a:rPr lang="nb-NO" dirty="0" err="1" smtClean="0"/>
              <a:t>Galster</a:t>
            </a:r>
            <a:r>
              <a:rPr lang="nb-NO" dirty="0" smtClean="0"/>
              <a:t> et al (2007); </a:t>
            </a:r>
            <a:r>
              <a:rPr lang="nb-NO" dirty="0" err="1" smtClean="0"/>
              <a:t>Holupka</a:t>
            </a:r>
            <a:r>
              <a:rPr lang="nb-NO" dirty="0" smtClean="0"/>
              <a:t> og Newman (2012); </a:t>
            </a:r>
            <a:r>
              <a:rPr lang="nb-NO" dirty="0" err="1" smtClean="0"/>
              <a:t>Mohanty</a:t>
            </a:r>
            <a:r>
              <a:rPr lang="nb-NO" dirty="0" smtClean="0"/>
              <a:t> og Raut (2009); Chen (2013); </a:t>
            </a:r>
            <a:r>
              <a:rPr lang="nb-NO" dirty="0" err="1" smtClean="0"/>
              <a:t>Öst</a:t>
            </a:r>
            <a:r>
              <a:rPr lang="nb-NO" dirty="0" smtClean="0"/>
              <a:t> og Wilhelmsson (2015)</a:t>
            </a:r>
          </a:p>
          <a:p>
            <a:r>
              <a:rPr lang="nb-NO" dirty="0" smtClean="0"/>
              <a:t>Sammenhengen reduseres imidlertid kraftig når det kontrolleres for seleksjon </a:t>
            </a:r>
            <a:r>
              <a:rPr lang="nb-NO" dirty="0"/>
              <a:t>(Li 2016; </a:t>
            </a:r>
            <a:r>
              <a:rPr lang="nb-NO" dirty="0" err="1"/>
              <a:t>Galster</a:t>
            </a:r>
            <a:r>
              <a:rPr lang="nb-NO" dirty="0"/>
              <a:t> et al. 2007; </a:t>
            </a:r>
            <a:r>
              <a:rPr lang="nb-NO" dirty="0" err="1"/>
              <a:t>Mohanty</a:t>
            </a:r>
            <a:r>
              <a:rPr lang="nb-NO" dirty="0"/>
              <a:t> og Raut 2009)</a:t>
            </a:r>
            <a:endParaRPr lang="nb-NO" dirty="0" smtClean="0"/>
          </a:p>
          <a:p>
            <a:r>
              <a:rPr lang="nb-NO" dirty="0" err="1" smtClean="0"/>
              <a:t>Bostabilitet</a:t>
            </a:r>
            <a:r>
              <a:rPr lang="nb-NO" dirty="0" smtClean="0"/>
              <a:t> og nabolag viktigere enn </a:t>
            </a:r>
            <a:r>
              <a:rPr lang="nb-NO" dirty="0" err="1" smtClean="0"/>
              <a:t>boligeie</a:t>
            </a:r>
            <a:r>
              <a:rPr lang="nb-NO" dirty="0" smtClean="0"/>
              <a:t> (Li, 2016)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1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Disposisjonsform og helseutfall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Få studier med kausalt design, rene korrelasjonsstudier</a:t>
            </a:r>
          </a:p>
          <a:p>
            <a:r>
              <a:rPr lang="nb-NO" dirty="0" err="1" smtClean="0"/>
              <a:t>Boligeie</a:t>
            </a:r>
            <a:r>
              <a:rPr lang="nb-NO" dirty="0" smtClean="0"/>
              <a:t> er forbundet med bedre helse, men sammenhengen svekkes kraftig når det kontrolleres for seleksjon</a:t>
            </a:r>
          </a:p>
          <a:p>
            <a:pPr lvl="1"/>
            <a:r>
              <a:rPr lang="nb-NO" i="1" dirty="0" smtClean="0"/>
              <a:t>Finland </a:t>
            </a:r>
            <a:r>
              <a:rPr lang="nb-NO" dirty="0" err="1" smtClean="0"/>
              <a:t>Laaksonen</a:t>
            </a:r>
            <a:r>
              <a:rPr lang="nb-NO" dirty="0" smtClean="0"/>
              <a:t> et al 2008; 2009</a:t>
            </a:r>
          </a:p>
          <a:p>
            <a:r>
              <a:rPr lang="nb-NO" dirty="0" smtClean="0"/>
              <a:t>Sammenhengen mellom </a:t>
            </a:r>
            <a:r>
              <a:rPr lang="nb-NO" dirty="0" err="1" smtClean="0"/>
              <a:t>boligeie</a:t>
            </a:r>
            <a:r>
              <a:rPr lang="nb-NO" dirty="0" smtClean="0"/>
              <a:t> og helse varierer mellom grupper og land (</a:t>
            </a:r>
            <a:r>
              <a:rPr lang="nb-NO" dirty="0" err="1" smtClean="0"/>
              <a:t>Dalstra</a:t>
            </a:r>
            <a:r>
              <a:rPr lang="nb-NO" dirty="0" smtClean="0"/>
              <a:t> et al 2006)</a:t>
            </a:r>
          </a:p>
          <a:p>
            <a:r>
              <a:rPr lang="nb-NO" dirty="0" smtClean="0"/>
              <a:t>«</a:t>
            </a:r>
            <a:r>
              <a:rPr lang="nb-NO" dirty="0" err="1" smtClean="0"/>
              <a:t>Unaffordable</a:t>
            </a:r>
            <a:r>
              <a:rPr lang="nb-NO" dirty="0" smtClean="0"/>
              <a:t> </a:t>
            </a:r>
            <a:r>
              <a:rPr lang="nb-NO" dirty="0" err="1" smtClean="0"/>
              <a:t>housing</a:t>
            </a:r>
            <a:r>
              <a:rPr lang="nb-NO" dirty="0" smtClean="0"/>
              <a:t>» kan føre til negative helseeffekter, spesielt for </a:t>
            </a:r>
            <a:r>
              <a:rPr lang="nb-NO" dirty="0"/>
              <a:t>l</a:t>
            </a:r>
            <a:r>
              <a:rPr lang="nb-NO" dirty="0" smtClean="0"/>
              <a:t>eietakere (</a:t>
            </a:r>
            <a:r>
              <a:rPr lang="nb-NO" i="1" dirty="0" smtClean="0"/>
              <a:t>USA </a:t>
            </a:r>
            <a:r>
              <a:rPr lang="nb-NO" dirty="0" err="1" smtClean="0"/>
              <a:t>Pollack</a:t>
            </a:r>
            <a:r>
              <a:rPr lang="nb-NO" dirty="0" smtClean="0"/>
              <a:t> et al 2010)</a:t>
            </a:r>
          </a:p>
          <a:p>
            <a:r>
              <a:rPr lang="nb-NO" i="1" dirty="0" smtClean="0"/>
              <a:t>Norge: </a:t>
            </a:r>
            <a:r>
              <a:rPr lang="nb-NO" dirty="0" err="1" smtClean="0"/>
              <a:t>Aarland</a:t>
            </a:r>
            <a:r>
              <a:rPr lang="nb-NO" dirty="0" smtClean="0"/>
              <a:t> </a:t>
            </a:r>
            <a:r>
              <a:rPr lang="nb-NO" dirty="0"/>
              <a:t>og Reid (2018) benytter data over leietakere som søker startlån: finner at boligeierskap reduserer antallet flyttinger betydelig</a:t>
            </a:r>
          </a:p>
          <a:p>
            <a:endParaRPr lang="nb-NO" dirty="0" smtClean="0"/>
          </a:p>
          <a:p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598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Økonomiske fordeler av </a:t>
            </a:r>
            <a:r>
              <a:rPr lang="nb-NO" dirty="0" err="1" smtClean="0"/>
              <a:t>boligeie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overvekt av studier finner at </a:t>
            </a:r>
            <a:r>
              <a:rPr lang="nb-NO" dirty="0" err="1" smtClean="0"/>
              <a:t>boligeie</a:t>
            </a:r>
            <a:r>
              <a:rPr lang="nb-NO" dirty="0" smtClean="0"/>
              <a:t> gir godt grunnlag for å bygge formue og økonomisk trygghet (</a:t>
            </a:r>
            <a:r>
              <a:rPr lang="nb-NO" dirty="0" err="1" smtClean="0"/>
              <a:t>Sodini</a:t>
            </a:r>
            <a:r>
              <a:rPr lang="nb-NO" dirty="0" smtClean="0"/>
              <a:t> et al 2016; Di et al 2007; Santiago et al. 2017)</a:t>
            </a:r>
          </a:p>
          <a:p>
            <a:r>
              <a:rPr lang="nb-NO" dirty="0" smtClean="0"/>
              <a:t>Komparative studier tyder på at sammenhengen mellom </a:t>
            </a:r>
            <a:r>
              <a:rPr lang="nb-NO" dirty="0" err="1" smtClean="0"/>
              <a:t>boligeie</a:t>
            </a:r>
            <a:r>
              <a:rPr lang="nb-NO" dirty="0" smtClean="0"/>
              <a:t> og formue varierer mellom land – avhengig av boligmarkedets organisering, øvrige offentlige tiltak osv. (</a:t>
            </a:r>
            <a:r>
              <a:rPr lang="nb-NO" dirty="0" err="1" smtClean="0"/>
              <a:t>Lersch</a:t>
            </a:r>
            <a:r>
              <a:rPr lang="nb-NO" dirty="0" smtClean="0"/>
              <a:t> og </a:t>
            </a:r>
            <a:r>
              <a:rPr lang="nb-NO" dirty="0" err="1" smtClean="0"/>
              <a:t>Dewilde</a:t>
            </a:r>
            <a:r>
              <a:rPr lang="nb-NO" dirty="0" smtClean="0"/>
              <a:t> 2018; </a:t>
            </a:r>
            <a:r>
              <a:rPr lang="nb-NO" dirty="0" err="1" smtClean="0"/>
              <a:t>Doling</a:t>
            </a:r>
            <a:r>
              <a:rPr lang="nb-NO" dirty="0" smtClean="0"/>
              <a:t> et al 2010)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2243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Boligeie</a:t>
            </a:r>
            <a:r>
              <a:rPr lang="nb-NO" dirty="0" smtClean="0"/>
              <a:t> og arbeidsmarkedsutfall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Boligeie</a:t>
            </a:r>
            <a:r>
              <a:rPr lang="nb-NO" dirty="0" smtClean="0"/>
              <a:t> øker sannsynligheten for å få seg jobb i det lokale arbeidsmarkedet, og reduserer sannsynligheten for å få seg jobb utenfor det lokale arbeidsmarkedet (Danmark, Munch et al 2006)</a:t>
            </a:r>
          </a:p>
          <a:p>
            <a:r>
              <a:rPr lang="nb-NO" dirty="0" smtClean="0"/>
              <a:t>Boligeiere med boliglån har lavere sannsynlighet for ledighet, men også lavere lønn (</a:t>
            </a:r>
            <a:r>
              <a:rPr lang="nb-NO" dirty="0" err="1" smtClean="0"/>
              <a:t>Meekes</a:t>
            </a:r>
            <a:r>
              <a:rPr lang="nb-NO" dirty="0" smtClean="0"/>
              <a:t> og </a:t>
            </a:r>
            <a:r>
              <a:rPr lang="nb-NO" dirty="0" err="1" smtClean="0"/>
              <a:t>Hassink</a:t>
            </a:r>
            <a:r>
              <a:rPr lang="nb-NO" dirty="0" smtClean="0"/>
              <a:t> 2017; </a:t>
            </a:r>
            <a:r>
              <a:rPr lang="nb-NO" dirty="0" err="1" smtClean="0"/>
              <a:t>Baert</a:t>
            </a:r>
            <a:r>
              <a:rPr lang="nb-NO" dirty="0" smtClean="0"/>
              <a:t> et al 2014; </a:t>
            </a:r>
            <a:r>
              <a:rPr lang="nb-NO" dirty="0" err="1" smtClean="0"/>
              <a:t>Caliendo</a:t>
            </a:r>
            <a:r>
              <a:rPr lang="nb-NO" dirty="0" smtClean="0"/>
              <a:t> et al 2015; </a:t>
            </a:r>
            <a:r>
              <a:rPr lang="nb-NO" dirty="0" err="1" smtClean="0"/>
              <a:t>Sodini</a:t>
            </a:r>
            <a:r>
              <a:rPr lang="nb-NO" dirty="0" smtClean="0"/>
              <a:t> et al 2016)</a:t>
            </a:r>
          </a:p>
          <a:p>
            <a:r>
              <a:rPr lang="nb-NO" i="1" dirty="0"/>
              <a:t>Norge </a:t>
            </a:r>
            <a:r>
              <a:rPr lang="nb-NO" dirty="0" smtClean="0"/>
              <a:t>Nielsen </a:t>
            </a:r>
            <a:r>
              <a:rPr lang="nb-NO" dirty="0"/>
              <a:t>(2011</a:t>
            </a:r>
            <a:r>
              <a:rPr lang="nb-NO" dirty="0" smtClean="0"/>
              <a:t>) finner </a:t>
            </a:r>
            <a:r>
              <a:rPr lang="nb-NO" dirty="0"/>
              <a:t>at det å ha bodd i leiebolig som barn er forbundet med høyere sannsynlighet for mottak av sosialhjelp, uføretrygd og egen boligleie som </a:t>
            </a:r>
            <a:r>
              <a:rPr lang="nb-NO" dirty="0" smtClean="0"/>
              <a:t>voksen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05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Betydningen av boligens størrelse og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Hoved utfallsvariabler er </a:t>
            </a:r>
          </a:p>
          <a:p>
            <a:pPr lvl="1"/>
            <a:r>
              <a:rPr lang="nb-NO" dirty="0"/>
              <a:t>h</a:t>
            </a:r>
            <a:r>
              <a:rPr lang="nb-NO" dirty="0" smtClean="0"/>
              <a:t>else</a:t>
            </a:r>
          </a:p>
          <a:p>
            <a:pPr lvl="1"/>
            <a:r>
              <a:rPr lang="nb-NO" dirty="0" smtClean="0"/>
              <a:t>barns </a:t>
            </a:r>
            <a:r>
              <a:rPr lang="nb-NO" dirty="0"/>
              <a:t>utdanning </a:t>
            </a:r>
            <a:endParaRPr lang="nb-NO" dirty="0" smtClean="0"/>
          </a:p>
          <a:p>
            <a:r>
              <a:rPr lang="nb-NO" dirty="0" smtClean="0"/>
              <a:t>Foreslåtte mekanismer</a:t>
            </a:r>
          </a:p>
          <a:p>
            <a:pPr lvl="1"/>
            <a:r>
              <a:rPr lang="nb-NO" b="1" dirty="0"/>
              <a:t>Fuktige og kalde bolig: </a:t>
            </a:r>
            <a:r>
              <a:rPr lang="nb-NO" dirty="0"/>
              <a:t>forårsake eller forverre eksisterende </a:t>
            </a:r>
            <a:r>
              <a:rPr lang="nb-NO" dirty="0" smtClean="0"/>
              <a:t>luftveisproblemer</a:t>
            </a:r>
          </a:p>
          <a:p>
            <a:pPr lvl="1"/>
            <a:r>
              <a:rPr lang="nb-NO" b="1" dirty="0" smtClean="0"/>
              <a:t>Trangboddhet</a:t>
            </a:r>
            <a:r>
              <a:rPr lang="nb-NO" dirty="0" smtClean="0"/>
              <a:t> </a:t>
            </a:r>
            <a:r>
              <a:rPr lang="nb-NO" dirty="0"/>
              <a:t>kan føre til økt spredning av sykdommer, </a:t>
            </a:r>
            <a:r>
              <a:rPr lang="nb-NO" dirty="0" smtClean="0"/>
              <a:t>økt </a:t>
            </a:r>
            <a:r>
              <a:rPr lang="nb-NO" dirty="0"/>
              <a:t>stress og </a:t>
            </a:r>
            <a:r>
              <a:rPr lang="nb-NO" dirty="0" smtClean="0"/>
              <a:t>søvnproblemer</a:t>
            </a:r>
          </a:p>
          <a:p>
            <a:pPr lvl="1"/>
            <a:r>
              <a:rPr lang="nb-NO" b="1" dirty="0" smtClean="0"/>
              <a:t>Trangboddhet</a:t>
            </a:r>
            <a:r>
              <a:rPr lang="nb-NO" dirty="0" smtClean="0"/>
              <a:t> </a:t>
            </a:r>
            <a:r>
              <a:rPr lang="nb-NO" dirty="0"/>
              <a:t>m</a:t>
            </a:r>
            <a:r>
              <a:rPr lang="nb-NO" dirty="0" smtClean="0"/>
              <a:t>anglende </a:t>
            </a:r>
            <a:r>
              <a:rPr lang="nb-NO" dirty="0"/>
              <a:t>plass til å konsentrere om skolearbeid</a:t>
            </a:r>
          </a:p>
          <a:p>
            <a:pPr lvl="1"/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1098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F_norsk_NY">
  <a:themeElements>
    <a:clrScheme name="Institutt for samfunnsforskning">
      <a:dk1>
        <a:sysClr val="windowText" lastClr="000000"/>
      </a:dk1>
      <a:lt1>
        <a:sysClr val="window" lastClr="FFFFFF"/>
      </a:lt1>
      <a:dk2>
        <a:srgbClr val="373C82"/>
      </a:dk2>
      <a:lt2>
        <a:srgbClr val="808080"/>
      </a:lt2>
      <a:accent1>
        <a:srgbClr val="373C82"/>
      </a:accent1>
      <a:accent2>
        <a:srgbClr val="BEBEBE"/>
      </a:accent2>
      <a:accent3>
        <a:srgbClr val="3CA09D"/>
      </a:accent3>
      <a:accent4>
        <a:srgbClr val="7D558C"/>
      </a:accent4>
      <a:accent5>
        <a:srgbClr val="D7873C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Cambria">
      <a:majorFont>
        <a:latin typeface="Arial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marL="209550" indent="-209550">
          <a:buClr>
            <a:schemeClr val="tx2"/>
          </a:buClr>
          <a:buFont typeface="Arial" panose="020B0604020202020204" pitchFamily="34" charset="0"/>
          <a:buChar char="·"/>
          <a:defRPr dirty="0" err="1" smtClean="0"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isf_mal_norsk</Template>
  <TotalTime>12117</TotalTime>
  <Words>2092</Words>
  <Application>Microsoft Office PowerPoint</Application>
  <PresentationFormat>On-screen Show (4:3)</PresentationFormat>
  <Paragraphs>158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Lucida Grande</vt:lpstr>
      <vt:lpstr>Times New Roman</vt:lpstr>
      <vt:lpstr>ISF_norsk_NY</vt:lpstr>
      <vt:lpstr>Boligens betydning for annen velferd</vt:lpstr>
      <vt:lpstr>Litteraturgjennomgang</vt:lpstr>
      <vt:lpstr>Metoder som kan identifisere årsakssammenhenger</vt:lpstr>
      <vt:lpstr>Betydningen av å eie eller leie egen bolig</vt:lpstr>
      <vt:lpstr>Oppvekstbolig og utdanning</vt:lpstr>
      <vt:lpstr>Disposisjonsform og helseutfall</vt:lpstr>
      <vt:lpstr>Økonomiske fordeler av boligeie</vt:lpstr>
      <vt:lpstr>Boligeie og arbeidsmarkedsutfall</vt:lpstr>
      <vt:lpstr>Betydningen av boligens størrelse og standard</vt:lpstr>
      <vt:lpstr>Boligens fysiske kvalitet og helse </vt:lpstr>
      <vt:lpstr>Oppvekstsboligens kvalitet og barns senere utdanning</vt:lpstr>
      <vt:lpstr>Betydningen av boligens nabolag og omgivelser</vt:lpstr>
      <vt:lpstr>Nabolag og helse</vt:lpstr>
      <vt:lpstr>Nabolag og arbeidsmarked</vt:lpstr>
      <vt:lpstr>Nabolag og utdanning</vt:lpstr>
      <vt:lpstr>Konklusjoner</vt:lpstr>
      <vt:lpstr>Boligens betydning for annen velferd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Boforhold og velferd</dc:title>
  <dc:creator>Kristine von Simson</dc:creator>
  <cp:lastModifiedBy>Janis Umblijs</cp:lastModifiedBy>
  <cp:revision>107</cp:revision>
  <cp:lastPrinted>2019-01-09T08:36:22Z</cp:lastPrinted>
  <dcterms:created xsi:type="dcterms:W3CDTF">2019-01-02T07:54:22Z</dcterms:created>
  <dcterms:modified xsi:type="dcterms:W3CDTF">2019-01-16T11:37:22Z</dcterms:modified>
</cp:coreProperties>
</file>