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279" r:id="rId2"/>
    <p:sldId id="290" r:id="rId3"/>
    <p:sldId id="292" r:id="rId4"/>
    <p:sldId id="291" r:id="rId5"/>
    <p:sldId id="293" r:id="rId6"/>
    <p:sldId id="306" r:id="rId7"/>
    <p:sldId id="294" r:id="rId8"/>
    <p:sldId id="296" r:id="rId9"/>
    <p:sldId id="295" r:id="rId10"/>
    <p:sldId id="297" r:id="rId11"/>
    <p:sldId id="298" r:id="rId12"/>
    <p:sldId id="299" r:id="rId13"/>
    <p:sldId id="300" r:id="rId14"/>
    <p:sldId id="301" r:id="rId15"/>
    <p:sldId id="304" r:id="rId16"/>
    <p:sldId id="302" r:id="rId17"/>
    <p:sldId id="303" r:id="rId18"/>
    <p:sldId id="305" r:id="rId19"/>
    <p:sldId id="307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472C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7001" autoAdjust="0"/>
    <p:restoredTop sz="94660"/>
  </p:normalViewPr>
  <p:slideViewPr>
    <p:cSldViewPr snapToGrid="0">
      <p:cViewPr varScale="1">
        <p:scale>
          <a:sx n="80" d="100"/>
          <a:sy n="80" d="100"/>
        </p:scale>
        <p:origin x="444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EF6E387-3878-4FA5-9C0D-44E352154411}" type="datetimeFigureOut">
              <a:rPr lang="en-US" smtClean="0"/>
              <a:t>10/15/2020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B3CA9E9-E7C8-4A2C-87CD-E45D3E8574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98891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10 minutes 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Migration Policy Group (MPG) has a long-standing commitment to immigrant political participation and extensive experience of training and pilots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87C9BF8-4B6C-8C4C-83D4-FC6403F2C20E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44920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D3A383-0BF6-438C-A714-AAC1E6EF7B7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501F395-8139-4C6C-8D24-219796F53A3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1366375-52ED-4A54-A932-8EEE399D54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49FCE3-4E49-4C20-B808-32332C406891}" type="datetimeFigureOut">
              <a:rPr lang="en-US" smtClean="0"/>
              <a:t>10/15/2020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372BFB6-E9D5-42EE-B2A8-05CC16009C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D5682C2-E580-4A95-8949-DB3B23CA1E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D99F36-350F-486A-8978-15769E10CF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11484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C294AB-3BEA-46F2-A430-A5979DA305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813AC4C-EC63-4BED-B818-28372D4A522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5E5F6DC-3AB9-49F9-8977-1DEC78DF87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49FCE3-4E49-4C20-B808-32332C406891}" type="datetimeFigureOut">
              <a:rPr lang="en-US" smtClean="0"/>
              <a:t>10/15/2020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4687D53-E50E-41D2-AB51-76439BE8D5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5624AF5-DD75-4376-8777-51C2575849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D99F36-350F-486A-8978-15769E10CF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08365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D93EF19-4572-44ED-91AB-38650068B95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D83D52B-B9F1-4403-B468-4D474074EBD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562272E-1C05-4290-88B5-DC81C16972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49FCE3-4E49-4C20-B808-32332C406891}" type="datetimeFigureOut">
              <a:rPr lang="en-US" smtClean="0"/>
              <a:t>10/15/2020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A61C1AD-8B1D-4904-99DA-D45CBC4A2B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D27BA19-4D91-44A6-BAD7-A004B0A574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D99F36-350F-486A-8978-15769E10CF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18412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6E8178-E0EB-44DD-9912-D06004D5C7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E7DAE78-696C-46DD-9FD5-9B539D57B67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7EDE3E5-F788-4655-90DA-5CC5036659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49FCE3-4E49-4C20-B808-32332C406891}" type="datetimeFigureOut">
              <a:rPr lang="en-US" smtClean="0"/>
              <a:t>10/15/2020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7B53C8A-C053-47C5-B881-45F2EF8913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AB108E6-EE7F-48DB-95F1-9BD22B2EBD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D99F36-350F-486A-8978-15769E10CF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04777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3DAF7D-CD6A-4FC2-8329-F27EF0BEC2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27D98E7-A1CE-4F6C-951E-053B6F4CB60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D831A89-42EC-49DF-A797-D66700F12D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49FCE3-4E49-4C20-B808-32332C406891}" type="datetimeFigureOut">
              <a:rPr lang="en-US" smtClean="0"/>
              <a:t>10/15/2020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D7D58D9-E879-450B-AB5F-7C3F8A89EE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CAE263B-6950-4534-975D-9EF7E0282C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D99F36-350F-486A-8978-15769E10CF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41383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BF49AB-E6A0-4570-9B32-962B26605B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96F3541-D53E-4A97-8679-40A6DC398C0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811461D-3E29-4FD0-A979-8B889D599C2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22015FD-0805-4ABC-B0FF-390E8FFD60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49FCE3-4E49-4C20-B808-32332C406891}" type="datetimeFigureOut">
              <a:rPr lang="en-US" smtClean="0"/>
              <a:t>10/15/2020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21D3116-4660-41D0-A374-4BA2EA03F2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D64B350-BEEE-43CF-A11A-91B5BD5D94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D99F36-350F-486A-8978-15769E10CF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25641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293A6D-CDBE-4ACF-951E-679DC74D17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62939AA-C1A1-4A3F-B47A-D1C9E82A7C7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7B81E52-27FD-4697-B6CB-66D9CCCCA21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543368A-2466-4E8A-A6CD-9AFF6948A59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B9D7F0B-285C-46B1-AA70-0BDD8155B6C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7567993-51AF-4EC1-8CF4-20F7551C60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49FCE3-4E49-4C20-B808-32332C406891}" type="datetimeFigureOut">
              <a:rPr lang="en-US" smtClean="0"/>
              <a:t>10/15/2020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B248E53-A475-44C5-B261-23D4AF2AD2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243504A-D0D6-442C-9AE2-AD0B42286E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D99F36-350F-486A-8978-15769E10CF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08152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6E5F8B-B846-4C8B-A1D6-E85239CA08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3E1E32D-CD79-40FD-9FD7-9AEB520CC0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49FCE3-4E49-4C20-B808-32332C406891}" type="datetimeFigureOut">
              <a:rPr lang="en-US" smtClean="0"/>
              <a:t>10/15/2020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E937A0A-2F14-4BE3-8C8E-E64FB1425C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0DD51DB-692D-49D3-A27A-4FB57D413F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D99F36-350F-486A-8978-15769E10CF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06193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0ED6B5F-A045-463B-93DD-2F725E0392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49FCE3-4E49-4C20-B808-32332C406891}" type="datetimeFigureOut">
              <a:rPr lang="en-US" smtClean="0"/>
              <a:t>10/15/2020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6DA1D91-2659-4AA7-B647-8F79EF7714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20BF04D-2769-41B2-87FF-3762463EF5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D99F36-350F-486A-8978-15769E10CF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01772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1A8C5D-31C5-4203-BEC5-31D89A99A9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572429E-4C36-4B17-B849-60A451A4FA0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0BE2D6D-2384-4EE6-84D6-5F079A8ACE0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3596236-0940-4B35-9E0B-B92613CBD7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49FCE3-4E49-4C20-B808-32332C406891}" type="datetimeFigureOut">
              <a:rPr lang="en-US" smtClean="0"/>
              <a:t>10/15/2020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47488BB-38E1-4400-BBF7-8BA4C4C822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B8ADEE2-0D49-485E-99C1-6398BC250D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D99F36-350F-486A-8978-15769E10CF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00267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65405C-D755-450E-8434-C643905140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A6A9BFF-D87A-4FCF-B65D-2BDE024D139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F22E444-D8FD-4687-B294-5A49BC7A712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C6C1901-04ED-4A5C-ABC8-A23F128C90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49FCE3-4E49-4C20-B808-32332C406891}" type="datetimeFigureOut">
              <a:rPr lang="en-US" smtClean="0"/>
              <a:t>10/15/2020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E7F50C6-7CFE-4E54-84F3-9B0896846E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6E5CA03-826D-4931-957B-F77F4A2283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D99F36-350F-486A-8978-15769E10CF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05230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BDB0602-D538-42DE-81F7-E69A146DB5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FE2D35B-DE68-45D0-81AF-2D59FD0B955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68DF3E1-3D19-4436-8750-46F22A293ED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49FCE3-4E49-4C20-B808-32332C406891}" type="datetimeFigureOut">
              <a:rPr lang="en-US" smtClean="0"/>
              <a:t>10/15/2020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E8B822E-5338-4F9F-BFEF-552CB9B3A00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EA81929-171F-4901-8E21-886AF367D0A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D99F36-350F-486A-8978-15769E10CF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02717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tif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tif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ipex.eu/norway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tif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tif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tif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tif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image" Target="../media/image18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tif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tif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tif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tif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tif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tif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tif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ipex.eu/norway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1.tif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tif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ipex.eu/norway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tif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tif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tif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5C50FB-8422-B145-AA79-BC1C61525A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10276" y="5476308"/>
            <a:ext cx="8988890" cy="1264588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24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Wingdings" pitchFamily="2" charset="2"/>
              </a:rPr>
              <a:t>Brussels, Belgium  |  March 9, 2020</a:t>
            </a:r>
            <a:endParaRPr lang="en-US" sz="2400" dirty="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B14D50B-2F4C-4149-9E3F-84EF5AF85BF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514" y="0"/>
            <a:ext cx="2415208" cy="1617325"/>
          </a:xfrm>
          <a:prstGeom prst="rect">
            <a:avLst/>
          </a:prstGeom>
        </p:spPr>
      </p:pic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0273DBD8-2042-5749-A71C-1B920413633C}"/>
              </a:ext>
            </a:extLst>
          </p:cNvPr>
          <p:cNvCxnSpPr/>
          <p:nvPr/>
        </p:nvCxnSpPr>
        <p:spPr>
          <a:xfrm>
            <a:off x="0" y="1789043"/>
            <a:ext cx="12192000" cy="0"/>
          </a:xfrm>
          <a:prstGeom prst="line">
            <a:avLst/>
          </a:prstGeom>
          <a:ln w="28575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5A3EF072-E8BC-6D40-9A33-57B7192AED75}"/>
              </a:ext>
            </a:extLst>
          </p:cNvPr>
          <p:cNvSpPr txBox="1"/>
          <p:nvPr/>
        </p:nvSpPr>
        <p:spPr>
          <a:xfrm>
            <a:off x="588397" y="2386181"/>
            <a:ext cx="10837627" cy="3293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200" b="1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Migrant Integration Policy Index</a:t>
            </a:r>
          </a:p>
          <a:p>
            <a:pPr algn="ctr"/>
            <a:r>
              <a:rPr lang="en-US" sz="5200" b="1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2020 Norway launch</a:t>
            </a:r>
          </a:p>
          <a:p>
            <a:pPr algn="ctr"/>
            <a:endParaRPr lang="en-US" sz="2600" b="1" dirty="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pPr algn="ctr"/>
            <a:r>
              <a:rPr lang="en-US" sz="2600" b="1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Thomas Huddleston, </a:t>
            </a:r>
          </a:p>
          <a:p>
            <a:pPr algn="ctr"/>
            <a:r>
              <a:rPr lang="en-US" sz="2600" b="1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Research Director </a:t>
            </a:r>
          </a:p>
          <a:p>
            <a:pPr algn="ctr"/>
            <a:r>
              <a:rPr lang="en-US" sz="2600" b="1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Migration Policy Group</a:t>
            </a:r>
          </a:p>
        </p:txBody>
      </p:sp>
    </p:spTree>
    <p:extLst>
      <p:ext uri="{BB962C8B-B14F-4D97-AF65-F5344CB8AC3E}">
        <p14:creationId xmlns:p14="http://schemas.microsoft.com/office/powerpoint/2010/main" val="159278106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Afbeeldingsresultaat voor cc6632">
            <a:extLst>
              <a:ext uri="{FF2B5EF4-FFF2-40B4-BE49-F238E27FC236}">
                <a16:creationId xmlns:a16="http://schemas.microsoft.com/office/drawing/2014/main" id="{C8D2F5D4-4442-FE4F-9441-5AA2D3BAB5E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12192000" cy="16906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DB493AD-6C0A-F341-B55E-936C96EB5B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5172" y="386556"/>
            <a:ext cx="11921656" cy="1325563"/>
          </a:xfrm>
        </p:spPr>
        <p:txBody>
          <a:bodyPr/>
          <a:lstStyle/>
          <a:p>
            <a:r>
              <a:rPr lang="en-US" b="1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Dozen studies link policies &amp; migrant health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3B93E6B-5DEA-B548-8FF9-0DC78D259C7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81967" y="5913782"/>
            <a:ext cx="1410033" cy="944217"/>
          </a:xfrm>
          <a:prstGeom prst="rect">
            <a:avLst/>
          </a:prstGeom>
        </p:spPr>
      </p:pic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7A16B22F-BBA2-B34C-95F2-33A162BD01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450012"/>
            <a:ext cx="4114800" cy="365125"/>
          </a:xfrm>
        </p:spPr>
        <p:txBody>
          <a:bodyPr/>
          <a:lstStyle/>
          <a:p>
            <a:pPr>
              <a:defRPr/>
            </a:pPr>
            <a:r>
              <a:rPr lang="en-US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2019 Migration Policy Group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06F9DF60-6486-48A1-8CCC-FCE16B83294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9958" y="1745767"/>
            <a:ext cx="10872083" cy="41680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204346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Afbeeldingsresultaat voor cc6632">
            <a:extLst>
              <a:ext uri="{FF2B5EF4-FFF2-40B4-BE49-F238E27FC236}">
                <a16:creationId xmlns:a16="http://schemas.microsoft.com/office/drawing/2014/main" id="{C8D2F5D4-4442-FE4F-9441-5AA2D3BAB5E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12192000" cy="16906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DB493AD-6C0A-F341-B55E-936C96EB5B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5172" y="386556"/>
            <a:ext cx="11921656" cy="1325563"/>
          </a:xfrm>
        </p:spPr>
        <p:txBody>
          <a:bodyPr/>
          <a:lstStyle/>
          <a:p>
            <a:r>
              <a:rPr lang="en-US" b="1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MIPEX links integration policies &amp; outcomes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43C7277-9E1A-DB4A-B23E-B89CBC09717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2055812"/>
            <a:ext cx="12191999" cy="435133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en-US" sz="5600" b="1" dirty="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  <a:hlinkClick r:id="rId3"/>
            </a:endParaRPr>
          </a:p>
          <a:p>
            <a:pPr marL="0" indent="0" algn="ctr">
              <a:buNone/>
            </a:pPr>
            <a:r>
              <a:rPr lang="en-US" sz="5600" b="1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Long-term security</a:t>
            </a:r>
          </a:p>
          <a:p>
            <a:endParaRPr lang="en-US" dirty="0"/>
          </a:p>
          <a:p>
            <a:endParaRPr lang="en-US" dirty="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3B93E6B-5DEA-B548-8FF9-0DC78D259C7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781967" y="5913782"/>
            <a:ext cx="1410033" cy="944217"/>
          </a:xfrm>
          <a:prstGeom prst="rect">
            <a:avLst/>
          </a:prstGeom>
        </p:spPr>
      </p:pic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7A16B22F-BBA2-B34C-95F2-33A162BD01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450012"/>
            <a:ext cx="4114800" cy="365125"/>
          </a:xfrm>
        </p:spPr>
        <p:txBody>
          <a:bodyPr/>
          <a:lstStyle/>
          <a:p>
            <a:pPr>
              <a:defRPr/>
            </a:pPr>
            <a:r>
              <a:rPr lang="en-US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2019 Migration Policy Group</a:t>
            </a:r>
          </a:p>
        </p:txBody>
      </p:sp>
    </p:spTree>
    <p:extLst>
      <p:ext uri="{BB962C8B-B14F-4D97-AF65-F5344CB8AC3E}">
        <p14:creationId xmlns:p14="http://schemas.microsoft.com/office/powerpoint/2010/main" val="378174564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Afbeeldingsresultaat voor cc6632">
            <a:extLst>
              <a:ext uri="{FF2B5EF4-FFF2-40B4-BE49-F238E27FC236}">
                <a16:creationId xmlns:a16="http://schemas.microsoft.com/office/drawing/2014/main" id="{C8D2F5D4-4442-FE4F-9441-5AA2D3BAB5E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12192000" cy="16906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DB493AD-6C0A-F341-B55E-936C96EB5B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5172" y="386556"/>
            <a:ext cx="11921656" cy="1325563"/>
          </a:xfrm>
        </p:spPr>
        <p:txBody>
          <a:bodyPr/>
          <a:lstStyle/>
          <a:p>
            <a:r>
              <a:rPr lang="en-US" b="1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Study links family reunion policy &amp; rates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3B93E6B-5DEA-B548-8FF9-0DC78D259C7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81967" y="5913782"/>
            <a:ext cx="1410033" cy="944217"/>
          </a:xfrm>
          <a:prstGeom prst="rect">
            <a:avLst/>
          </a:prstGeom>
        </p:spPr>
      </p:pic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7A16B22F-BBA2-B34C-95F2-33A162BD01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450012"/>
            <a:ext cx="4114800" cy="365125"/>
          </a:xfrm>
        </p:spPr>
        <p:txBody>
          <a:bodyPr/>
          <a:lstStyle/>
          <a:p>
            <a:pPr>
              <a:defRPr/>
            </a:pPr>
            <a:r>
              <a:rPr lang="en-US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2019 Migration Policy Group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66388B4-E746-4A6F-BEA2-0BA56820CE4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5999" y="1709797"/>
            <a:ext cx="3728675" cy="5178006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34C9D83F-7673-40D5-BA43-968632B870D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486864" y="1709797"/>
            <a:ext cx="3575314" cy="5129482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949B0C2D-F1DF-4105-AF35-5DD6758A3D7B}"/>
              </a:ext>
            </a:extLst>
          </p:cNvPr>
          <p:cNvSpPr/>
          <p:nvPr/>
        </p:nvSpPr>
        <p:spPr>
          <a:xfrm>
            <a:off x="6224303" y="4834788"/>
            <a:ext cx="2719345" cy="626829"/>
          </a:xfrm>
          <a:prstGeom prst="rect">
            <a:avLst/>
          </a:prstGeom>
          <a:solidFill>
            <a:srgbClr val="00B050">
              <a:alpha val="1098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785418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Afbeeldingsresultaat voor cc6632">
            <a:extLst>
              <a:ext uri="{FF2B5EF4-FFF2-40B4-BE49-F238E27FC236}">
                <a16:creationId xmlns:a16="http://schemas.microsoft.com/office/drawing/2014/main" id="{C8D2F5D4-4442-FE4F-9441-5AA2D3BAB5E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12192000" cy="16906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DB493AD-6C0A-F341-B55E-936C96EB5B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5172" y="386556"/>
            <a:ext cx="11921656" cy="1325563"/>
          </a:xfrm>
        </p:spPr>
        <p:txBody>
          <a:bodyPr/>
          <a:lstStyle/>
          <a:p>
            <a:r>
              <a:rPr lang="en-US" b="1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Study links perm. residence policy &amp; rate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3B93E6B-5DEA-B548-8FF9-0DC78D259C7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81967" y="5913782"/>
            <a:ext cx="1410033" cy="944217"/>
          </a:xfrm>
          <a:prstGeom prst="rect">
            <a:avLst/>
          </a:prstGeom>
        </p:spPr>
      </p:pic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7A16B22F-BBA2-B34C-95F2-33A162BD01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450012"/>
            <a:ext cx="4114800" cy="365125"/>
          </a:xfrm>
        </p:spPr>
        <p:txBody>
          <a:bodyPr/>
          <a:lstStyle/>
          <a:p>
            <a:pPr>
              <a:defRPr/>
            </a:pPr>
            <a:r>
              <a:rPr lang="en-US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2019 Migration Policy Group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364126A-D3E5-4C4E-9BC5-A4B264DA8E3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1991" y="1712119"/>
            <a:ext cx="6329641" cy="516731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239C78F5-A8F3-42B6-81EB-33B7844BEFC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04046" y="2043170"/>
            <a:ext cx="5720368" cy="3496699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3777D098-2288-4C5B-B6CC-CECBB9549F60}"/>
              </a:ext>
            </a:extLst>
          </p:cNvPr>
          <p:cNvSpPr/>
          <p:nvPr/>
        </p:nvSpPr>
        <p:spPr>
          <a:xfrm>
            <a:off x="5184250" y="2600831"/>
            <a:ext cx="492981" cy="469866"/>
          </a:xfrm>
          <a:prstGeom prst="rect">
            <a:avLst/>
          </a:prstGeom>
          <a:solidFill>
            <a:srgbClr val="00B050">
              <a:alpha val="1098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253446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Afbeeldingsresultaat voor cc6632">
            <a:extLst>
              <a:ext uri="{FF2B5EF4-FFF2-40B4-BE49-F238E27FC236}">
                <a16:creationId xmlns:a16="http://schemas.microsoft.com/office/drawing/2014/main" id="{C8D2F5D4-4442-FE4F-9441-5AA2D3BAB5E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12192000" cy="16906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DB493AD-6C0A-F341-B55E-936C96EB5B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5172" y="386556"/>
            <a:ext cx="11921656" cy="1325563"/>
          </a:xfrm>
        </p:spPr>
        <p:txBody>
          <a:bodyPr/>
          <a:lstStyle/>
          <a:p>
            <a:r>
              <a:rPr lang="en-US" b="1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Studies links naturalisation policy &amp; rates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3B93E6B-5DEA-B548-8FF9-0DC78D259C7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81967" y="5913782"/>
            <a:ext cx="1410033" cy="944217"/>
          </a:xfrm>
          <a:prstGeom prst="rect">
            <a:avLst/>
          </a:prstGeom>
        </p:spPr>
      </p:pic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7A16B22F-BBA2-B34C-95F2-33A162BD01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450012"/>
            <a:ext cx="4114800" cy="365125"/>
          </a:xfrm>
        </p:spPr>
        <p:txBody>
          <a:bodyPr/>
          <a:lstStyle/>
          <a:p>
            <a:pPr>
              <a:defRPr/>
            </a:pPr>
            <a:r>
              <a:rPr lang="en-US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2019 Migration Policy Group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563830B-F82B-42D0-ABBA-B6EE3BFA14B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286" y="1860630"/>
            <a:ext cx="5817187" cy="4620349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653DD281-8F6A-4A9D-BB40-15DF76F3628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53062" y="2401376"/>
            <a:ext cx="6238938" cy="27275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95645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B493AD-6C0A-F341-B55E-936C96EB5B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5172" y="179723"/>
            <a:ext cx="11921656" cy="1325563"/>
          </a:xfrm>
        </p:spPr>
        <p:txBody>
          <a:bodyPr>
            <a:normAutofit fontScale="90000"/>
          </a:bodyPr>
          <a:lstStyle/>
          <a:p>
            <a:r>
              <a:rPr lang="en-US" b="1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Few studies not yet conclusive on links between long-term security &amp; (quality) employment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3B93E6B-5DEA-B548-8FF9-0DC78D259C7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81967" y="5913782"/>
            <a:ext cx="1410033" cy="944217"/>
          </a:xfrm>
          <a:prstGeom prst="rect">
            <a:avLst/>
          </a:prstGeom>
        </p:spPr>
      </p:pic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7A16B22F-BBA2-B34C-95F2-33A162BD01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450012"/>
            <a:ext cx="4114800" cy="365125"/>
          </a:xfrm>
        </p:spPr>
        <p:txBody>
          <a:bodyPr/>
          <a:lstStyle/>
          <a:p>
            <a:pPr>
              <a:defRPr/>
            </a:pPr>
            <a:r>
              <a:rPr lang="en-US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2019 Migration Policy Group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EE1A8DC-8C99-4605-8568-9261EE9DA7D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86027" y="1723601"/>
            <a:ext cx="7096412" cy="2078634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F0DCA35C-A8CD-4093-8F48-AECD11E1EE8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5784" y="1310640"/>
            <a:ext cx="5146743" cy="5518157"/>
          </a:xfrm>
          <a:prstGeom prst="rect">
            <a:avLst/>
          </a:prstGeom>
        </p:spPr>
      </p:pic>
      <p:pic>
        <p:nvPicPr>
          <p:cNvPr id="3074" name="Picture 2" descr="Afbeeldingsresultaat voor cc6632">
            <a:extLst>
              <a:ext uri="{FF2B5EF4-FFF2-40B4-BE49-F238E27FC236}">
                <a16:creationId xmlns:a16="http://schemas.microsoft.com/office/drawing/2014/main" id="{C8D2F5D4-4442-FE4F-9441-5AA2D3BAB5E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12192000" cy="16906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DA7D39A6-C4A5-4774-9008-336BF2455612}"/>
              </a:ext>
            </a:extLst>
          </p:cNvPr>
          <p:cNvSpPr/>
          <p:nvPr/>
        </p:nvSpPr>
        <p:spPr>
          <a:xfrm>
            <a:off x="4367771" y="4129292"/>
            <a:ext cx="850336" cy="331349"/>
          </a:xfrm>
          <a:prstGeom prst="rect">
            <a:avLst/>
          </a:prstGeom>
          <a:solidFill>
            <a:srgbClr val="FF0000">
              <a:alpha val="1098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3A38D7B1-14A9-44D5-A93B-B62FAAF37946}"/>
              </a:ext>
            </a:extLst>
          </p:cNvPr>
          <p:cNvSpPr/>
          <p:nvPr/>
        </p:nvSpPr>
        <p:spPr>
          <a:xfrm>
            <a:off x="4367771" y="3429000"/>
            <a:ext cx="840175" cy="397006"/>
          </a:xfrm>
          <a:prstGeom prst="rect">
            <a:avLst/>
          </a:prstGeom>
          <a:solidFill>
            <a:srgbClr val="00B050">
              <a:alpha val="1098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925CF722-69B3-4390-A12A-A177280CBC1C}"/>
              </a:ext>
            </a:extLst>
          </p:cNvPr>
          <p:cNvSpPr/>
          <p:nvPr/>
        </p:nvSpPr>
        <p:spPr>
          <a:xfrm>
            <a:off x="4367771" y="5447674"/>
            <a:ext cx="850336" cy="365125"/>
          </a:xfrm>
          <a:prstGeom prst="rect">
            <a:avLst/>
          </a:prstGeom>
          <a:solidFill>
            <a:srgbClr val="FF0000">
              <a:alpha val="1098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1787B6C7-C130-4A8C-BAAB-20130C4F619E}"/>
              </a:ext>
            </a:extLst>
          </p:cNvPr>
          <p:cNvSpPr/>
          <p:nvPr/>
        </p:nvSpPr>
        <p:spPr>
          <a:xfrm>
            <a:off x="4367771" y="5054852"/>
            <a:ext cx="850336" cy="401807"/>
          </a:xfrm>
          <a:prstGeom prst="rect">
            <a:avLst/>
          </a:prstGeom>
          <a:solidFill>
            <a:srgbClr val="00B050">
              <a:alpha val="1098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33D06E59-542C-464D-B681-271E61D3A624}"/>
              </a:ext>
            </a:extLst>
          </p:cNvPr>
          <p:cNvSpPr/>
          <p:nvPr/>
        </p:nvSpPr>
        <p:spPr>
          <a:xfrm>
            <a:off x="4377932" y="6053006"/>
            <a:ext cx="840175" cy="397006"/>
          </a:xfrm>
          <a:prstGeom prst="rect">
            <a:avLst/>
          </a:prstGeom>
          <a:solidFill>
            <a:srgbClr val="00B050">
              <a:alpha val="1098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894325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Afbeeldingsresultaat voor cc6632">
            <a:extLst>
              <a:ext uri="{FF2B5EF4-FFF2-40B4-BE49-F238E27FC236}">
                <a16:creationId xmlns:a16="http://schemas.microsoft.com/office/drawing/2014/main" id="{C8D2F5D4-4442-FE4F-9441-5AA2D3BAB5E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12192000" cy="16906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DB493AD-6C0A-F341-B55E-936C96EB5B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5172" y="179723"/>
            <a:ext cx="11921656" cy="1325563"/>
          </a:xfrm>
        </p:spPr>
        <p:txBody>
          <a:bodyPr>
            <a:normAutofit fontScale="90000"/>
          </a:bodyPr>
          <a:lstStyle/>
          <a:p>
            <a:r>
              <a:rPr lang="en-US" b="1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Few studies not yet conclusive on links between long-term security &amp; (quality) employment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3B93E6B-5DEA-B548-8FF9-0DC78D259C7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81967" y="5913782"/>
            <a:ext cx="1410033" cy="944217"/>
          </a:xfrm>
          <a:prstGeom prst="rect">
            <a:avLst/>
          </a:prstGeom>
        </p:spPr>
      </p:pic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7A16B22F-BBA2-B34C-95F2-33A162BD01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450012"/>
            <a:ext cx="4114800" cy="365125"/>
          </a:xfrm>
        </p:spPr>
        <p:txBody>
          <a:bodyPr/>
          <a:lstStyle/>
          <a:p>
            <a:pPr>
              <a:defRPr/>
            </a:pPr>
            <a:r>
              <a:rPr lang="en-US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2019 Migration Policy Group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B7692788-087E-44A5-AA87-A66D00EFE02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0746" y="3565586"/>
            <a:ext cx="11826082" cy="3026728"/>
          </a:xfrm>
          <a:prstGeom prst="rect">
            <a:avLst/>
          </a:prstGeom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BB04A47A-71C7-4B6A-B41F-5D620E898B96}"/>
              </a:ext>
            </a:extLst>
          </p:cNvPr>
          <p:cNvSpPr/>
          <p:nvPr/>
        </p:nvSpPr>
        <p:spPr>
          <a:xfrm>
            <a:off x="7145584" y="5777305"/>
            <a:ext cx="924560" cy="436880"/>
          </a:xfrm>
          <a:prstGeom prst="rect">
            <a:avLst/>
          </a:prstGeom>
          <a:solidFill>
            <a:srgbClr val="00B050">
              <a:alpha val="1098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3EE0EDF4-E26D-4537-84C4-817B883246EC}"/>
              </a:ext>
            </a:extLst>
          </p:cNvPr>
          <p:cNvSpPr/>
          <p:nvPr/>
        </p:nvSpPr>
        <p:spPr>
          <a:xfrm>
            <a:off x="2431344" y="5785256"/>
            <a:ext cx="924560" cy="436880"/>
          </a:xfrm>
          <a:prstGeom prst="rect">
            <a:avLst/>
          </a:prstGeom>
          <a:solidFill>
            <a:srgbClr val="FF0000">
              <a:alpha val="1098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F913AF9A-537E-40C9-BB52-4AA1E4954A43}"/>
              </a:ext>
            </a:extLst>
          </p:cNvPr>
          <p:cNvSpPr/>
          <p:nvPr/>
        </p:nvSpPr>
        <p:spPr>
          <a:xfrm>
            <a:off x="6009873" y="5769354"/>
            <a:ext cx="924560" cy="436880"/>
          </a:xfrm>
          <a:prstGeom prst="rect">
            <a:avLst/>
          </a:prstGeom>
          <a:solidFill>
            <a:srgbClr val="00B050">
              <a:alpha val="1098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CAEA29FF-B809-4E8C-9472-CD47CA9CFB21}"/>
              </a:ext>
            </a:extLst>
          </p:cNvPr>
          <p:cNvSpPr/>
          <p:nvPr/>
        </p:nvSpPr>
        <p:spPr>
          <a:xfrm>
            <a:off x="8281295" y="5769354"/>
            <a:ext cx="924560" cy="436880"/>
          </a:xfrm>
          <a:prstGeom prst="rect">
            <a:avLst/>
          </a:prstGeom>
          <a:solidFill>
            <a:srgbClr val="00B050">
              <a:alpha val="1098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A3834F02-9F17-41D5-AA7D-0B0080C12A21}"/>
              </a:ext>
            </a:extLst>
          </p:cNvPr>
          <p:cNvSpPr/>
          <p:nvPr/>
        </p:nvSpPr>
        <p:spPr>
          <a:xfrm>
            <a:off x="10470555" y="5769354"/>
            <a:ext cx="924560" cy="436880"/>
          </a:xfrm>
          <a:prstGeom prst="rect">
            <a:avLst/>
          </a:prstGeom>
          <a:solidFill>
            <a:srgbClr val="00B050">
              <a:alpha val="1098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BBDE34B2-E2EC-49EB-BEA6-09413F98F7E9}"/>
              </a:ext>
            </a:extLst>
          </p:cNvPr>
          <p:cNvSpPr/>
          <p:nvPr/>
        </p:nvSpPr>
        <p:spPr>
          <a:xfrm>
            <a:off x="3696044" y="5769354"/>
            <a:ext cx="924560" cy="436880"/>
          </a:xfrm>
          <a:prstGeom prst="rect">
            <a:avLst/>
          </a:prstGeom>
          <a:solidFill>
            <a:srgbClr val="00B050">
              <a:alpha val="1098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FF40FCE6-8C86-4C5E-A929-7DF3F5BF9162}"/>
              </a:ext>
            </a:extLst>
          </p:cNvPr>
          <p:cNvSpPr/>
          <p:nvPr/>
        </p:nvSpPr>
        <p:spPr>
          <a:xfrm>
            <a:off x="4790674" y="6155434"/>
            <a:ext cx="924560" cy="436880"/>
          </a:xfrm>
          <a:prstGeom prst="rect">
            <a:avLst/>
          </a:prstGeom>
          <a:solidFill>
            <a:srgbClr val="00B050">
              <a:alpha val="1098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B5A5E060-862E-493B-92D7-BF395080601A}"/>
              </a:ext>
            </a:extLst>
          </p:cNvPr>
          <p:cNvSpPr/>
          <p:nvPr/>
        </p:nvSpPr>
        <p:spPr>
          <a:xfrm>
            <a:off x="7157302" y="6206234"/>
            <a:ext cx="924560" cy="436880"/>
          </a:xfrm>
          <a:prstGeom prst="rect">
            <a:avLst/>
          </a:prstGeom>
          <a:solidFill>
            <a:srgbClr val="FF0000">
              <a:alpha val="1098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08E3EC50-94DD-4AC8-A88E-625E0E63FF70}"/>
              </a:ext>
            </a:extLst>
          </p:cNvPr>
          <p:cNvSpPr/>
          <p:nvPr/>
        </p:nvSpPr>
        <p:spPr>
          <a:xfrm>
            <a:off x="2431344" y="5348376"/>
            <a:ext cx="924560" cy="436880"/>
          </a:xfrm>
          <a:prstGeom prst="rect">
            <a:avLst/>
          </a:prstGeom>
          <a:solidFill>
            <a:srgbClr val="00B050">
              <a:alpha val="1098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FDA155AA-BD54-4556-B243-651D11DF7E60}"/>
              </a:ext>
            </a:extLst>
          </p:cNvPr>
          <p:cNvSpPr/>
          <p:nvPr/>
        </p:nvSpPr>
        <p:spPr>
          <a:xfrm>
            <a:off x="7133866" y="5341308"/>
            <a:ext cx="924560" cy="436880"/>
          </a:xfrm>
          <a:prstGeom prst="rect">
            <a:avLst/>
          </a:prstGeom>
          <a:solidFill>
            <a:srgbClr val="00B050">
              <a:alpha val="1098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0" name="Picture 39">
            <a:extLst>
              <a:ext uri="{FF2B5EF4-FFF2-40B4-BE49-F238E27FC236}">
                <a16:creationId xmlns:a16="http://schemas.microsoft.com/office/drawing/2014/main" id="{1F099B29-9E7B-4142-AADB-EEC6818F5FB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20430" y="1722902"/>
            <a:ext cx="4103334" cy="1986152"/>
          </a:xfrm>
          <a:prstGeom prst="rect">
            <a:avLst/>
          </a:prstGeom>
        </p:spPr>
      </p:pic>
      <p:pic>
        <p:nvPicPr>
          <p:cNvPr id="42" name="Picture 41">
            <a:extLst>
              <a:ext uri="{FF2B5EF4-FFF2-40B4-BE49-F238E27FC236}">
                <a16:creationId xmlns:a16="http://schemas.microsoft.com/office/drawing/2014/main" id="{5638CDEE-9849-4BDD-BA02-CAB7374568B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423764" y="1951302"/>
            <a:ext cx="5834331" cy="12339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233356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Afbeeldingsresultaat voor cc6632">
            <a:extLst>
              <a:ext uri="{FF2B5EF4-FFF2-40B4-BE49-F238E27FC236}">
                <a16:creationId xmlns:a16="http://schemas.microsoft.com/office/drawing/2014/main" id="{C8D2F5D4-4442-FE4F-9441-5AA2D3BAB5E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12192000" cy="16906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DB493AD-6C0A-F341-B55E-936C96EB5B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5172" y="179723"/>
            <a:ext cx="11921656" cy="1325563"/>
          </a:xfrm>
        </p:spPr>
        <p:txBody>
          <a:bodyPr>
            <a:normAutofit fontScale="90000"/>
          </a:bodyPr>
          <a:lstStyle/>
          <a:p>
            <a:r>
              <a:rPr lang="en-US" b="1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Few studies not yet conclusive on links between long-term security &amp; (quality) employment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3B93E6B-5DEA-B548-8FF9-0DC78D259C7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81967" y="5913782"/>
            <a:ext cx="1410033" cy="944217"/>
          </a:xfrm>
          <a:prstGeom prst="rect">
            <a:avLst/>
          </a:prstGeom>
        </p:spPr>
      </p:pic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7A16B22F-BBA2-B34C-95F2-33A162BD01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450012"/>
            <a:ext cx="4114800" cy="365125"/>
          </a:xfrm>
        </p:spPr>
        <p:txBody>
          <a:bodyPr/>
          <a:lstStyle/>
          <a:p>
            <a:pPr>
              <a:defRPr/>
            </a:pPr>
            <a:r>
              <a:rPr lang="en-US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2019 Migration Policy Group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94ACB0F-DF25-4013-B11C-1989FD1B811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5172" y="1743408"/>
            <a:ext cx="5771328" cy="5114591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B3352166-0D11-4AC8-9531-5BF405E1E697}"/>
              </a:ext>
            </a:extLst>
          </p:cNvPr>
          <p:cNvSpPr/>
          <p:nvPr/>
        </p:nvSpPr>
        <p:spPr>
          <a:xfrm>
            <a:off x="4154316" y="5784856"/>
            <a:ext cx="1578574" cy="727262"/>
          </a:xfrm>
          <a:prstGeom prst="rect">
            <a:avLst/>
          </a:prstGeom>
          <a:solidFill>
            <a:srgbClr val="00B050">
              <a:alpha val="1098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0E176A98-27B9-4276-A146-93217A9BC71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32890" y="2368530"/>
            <a:ext cx="6462400" cy="1132645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998E236A-E130-4915-BD8B-7200048E4EB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885911" y="3726215"/>
            <a:ext cx="6156357" cy="18063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434548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Afbeeldingsresultaat voor cc6632">
            <a:extLst>
              <a:ext uri="{FF2B5EF4-FFF2-40B4-BE49-F238E27FC236}">
                <a16:creationId xmlns:a16="http://schemas.microsoft.com/office/drawing/2014/main" id="{C8D2F5D4-4442-FE4F-9441-5AA2D3BAB5E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12192000" cy="16906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DB493AD-6C0A-F341-B55E-936C96EB5B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5172" y="179723"/>
            <a:ext cx="11921656" cy="1325563"/>
          </a:xfrm>
        </p:spPr>
        <p:txBody>
          <a:bodyPr>
            <a:normAutofit/>
          </a:bodyPr>
          <a:lstStyle/>
          <a:p>
            <a:r>
              <a:rPr lang="en-US" b="1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Dozens of studies on links between long-term security, belonging &amp; public attitudes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3B93E6B-5DEA-B548-8FF9-0DC78D259C7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81967" y="5913782"/>
            <a:ext cx="1410033" cy="944217"/>
          </a:xfrm>
          <a:prstGeom prst="rect">
            <a:avLst/>
          </a:prstGeom>
        </p:spPr>
      </p:pic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7A16B22F-BBA2-B34C-95F2-33A162BD01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450012"/>
            <a:ext cx="4114800" cy="365125"/>
          </a:xfrm>
        </p:spPr>
        <p:txBody>
          <a:bodyPr/>
          <a:lstStyle/>
          <a:p>
            <a:pPr>
              <a:defRPr/>
            </a:pPr>
            <a:r>
              <a:rPr lang="en-US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2019 Migration Policy Group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75CDEAE-1801-4685-9DE9-37EC2B1C69F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57276" y="1731793"/>
            <a:ext cx="6574676" cy="4946484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B13F083E-1CF6-4C20-99E9-5BACFF2DB35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44614" y="4344623"/>
            <a:ext cx="6137353" cy="24020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460283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Afbeeldingsresultaat voor cc6632">
            <a:extLst>
              <a:ext uri="{FF2B5EF4-FFF2-40B4-BE49-F238E27FC236}">
                <a16:creationId xmlns:a16="http://schemas.microsoft.com/office/drawing/2014/main" id="{C8D2F5D4-4442-FE4F-9441-5AA2D3BAB5E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12192000" cy="16906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DB493AD-6C0A-F341-B55E-936C96EB5B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5172" y="386556"/>
            <a:ext cx="11921656" cy="1325563"/>
          </a:xfrm>
        </p:spPr>
        <p:txBody>
          <a:bodyPr/>
          <a:lstStyle/>
          <a:p>
            <a:r>
              <a:rPr lang="en-US" b="1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MIPEX conclusions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3B93E6B-5DEA-B548-8FF9-0DC78D259C7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81967" y="5913782"/>
            <a:ext cx="1410033" cy="944217"/>
          </a:xfrm>
          <a:prstGeom prst="rect">
            <a:avLst/>
          </a:prstGeom>
        </p:spPr>
      </p:pic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7A16B22F-BBA2-B34C-95F2-33A162BD01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450012"/>
            <a:ext cx="4114800" cy="365125"/>
          </a:xfrm>
        </p:spPr>
        <p:txBody>
          <a:bodyPr/>
          <a:lstStyle/>
          <a:p>
            <a:pPr>
              <a:defRPr/>
            </a:pPr>
            <a:r>
              <a:rPr lang="en-US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2019 Migration Policy Group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ED779C15-C8D1-4856-AAD8-7913952509D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5172" y="1761614"/>
            <a:ext cx="11982615" cy="4351338"/>
          </a:xfrm>
        </p:spPr>
        <p:txBody>
          <a:bodyPr>
            <a:normAutofit lnSpcReduction="10000"/>
          </a:bodyPr>
          <a:lstStyle/>
          <a:p>
            <a:r>
              <a:rPr lang="en-US" dirty="0"/>
              <a:t>Under Norway’s comprehensive but 2</a:t>
            </a:r>
            <a:r>
              <a:rPr lang="en-US" baseline="30000" dirty="0"/>
              <a:t>nd</a:t>
            </a:r>
            <a:r>
              <a:rPr lang="en-US" dirty="0"/>
              <a:t> Tier policies, newcomers &amp; citizens enjoy equal rights &amp; opportunities, but no longer an equal sense of security.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Minor changes are sensitive and can have long-term consequences on Norway’s high levels of naturalisation, political participation, belonging &amp; trust. 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Long-term security linked to settlement &amp; positive immigrant &amp; public attitudes, but more research needed on links with employment &amp; language outcomes </a:t>
            </a:r>
          </a:p>
          <a:p>
            <a:endParaRPr lang="en-US" dirty="0"/>
          </a:p>
          <a:p>
            <a:r>
              <a:rPr lang="en-US" dirty="0"/>
              <a:t>Clear but flexible path to family reunion, permanent residence &amp; citizenship</a:t>
            </a:r>
          </a:p>
          <a:p>
            <a:pPr marL="0" indent="0">
              <a:buNone/>
            </a:pPr>
            <a:endParaRPr lang="en-US" dirty="0"/>
          </a:p>
          <a:p>
            <a:endParaRPr lang="en-US" dirty="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3400813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Afbeeldingsresultaat voor cc6632">
            <a:extLst>
              <a:ext uri="{FF2B5EF4-FFF2-40B4-BE49-F238E27FC236}">
                <a16:creationId xmlns:a16="http://schemas.microsoft.com/office/drawing/2014/main" id="{C8D2F5D4-4442-FE4F-9441-5AA2D3BAB5E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12192000" cy="16906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DB493AD-6C0A-F341-B55E-936C96EB5B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What is Migration Policy Group?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43C7277-9E1A-DB4A-B23E-B89CBC09717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055812"/>
            <a:ext cx="10515600" cy="4351338"/>
          </a:xfrm>
        </p:spPr>
        <p:txBody>
          <a:bodyPr>
            <a:normAutofit/>
          </a:bodyPr>
          <a:lstStyle/>
          <a:p>
            <a:r>
              <a:rPr lang="en-US" dirty="0"/>
              <a:t>For 25 years, MPG’s mission has been to achieve lasting progress towards more open and inclusive societies. 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MPG is focused on informing the policy and legal agenda on anti-discrimination, integration and legal migration, while contributing to all activities that bolster the resilience of the sector.  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We create data-driven resources, collect evidence in a pan-European manner, </a:t>
            </a:r>
            <a:r>
              <a:rPr lang="en-US" dirty="0" err="1"/>
              <a:t>organise</a:t>
            </a:r>
            <a:r>
              <a:rPr lang="en-US" dirty="0"/>
              <a:t> campaigns, and engage in extensive outreach.</a:t>
            </a:r>
          </a:p>
          <a:p>
            <a:endParaRPr lang="en-US" dirty="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3B93E6B-5DEA-B548-8FF9-0DC78D259C7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81967" y="5913782"/>
            <a:ext cx="1410033" cy="944217"/>
          </a:xfrm>
          <a:prstGeom prst="rect">
            <a:avLst/>
          </a:prstGeom>
        </p:spPr>
      </p:pic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7A16B22F-BBA2-B34C-95F2-33A162BD01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450012"/>
            <a:ext cx="4114800" cy="365125"/>
          </a:xfrm>
        </p:spPr>
        <p:txBody>
          <a:bodyPr/>
          <a:lstStyle/>
          <a:p>
            <a:pPr>
              <a:defRPr/>
            </a:pPr>
            <a:r>
              <a:rPr lang="en-US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2019 Migration Policy Group</a:t>
            </a:r>
          </a:p>
        </p:txBody>
      </p:sp>
    </p:spTree>
    <p:extLst>
      <p:ext uri="{BB962C8B-B14F-4D97-AF65-F5344CB8AC3E}">
        <p14:creationId xmlns:p14="http://schemas.microsoft.com/office/powerpoint/2010/main" val="400784579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Afbeeldingsresultaat voor cc6632">
            <a:extLst>
              <a:ext uri="{FF2B5EF4-FFF2-40B4-BE49-F238E27FC236}">
                <a16:creationId xmlns:a16="http://schemas.microsoft.com/office/drawing/2014/main" id="{C8D2F5D4-4442-FE4F-9441-5AA2D3BAB5E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12192000" cy="16906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DB493AD-6C0A-F341-B55E-936C96EB5B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What is MIPEX?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43C7277-9E1A-DB4A-B23E-B89CBC09717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7220" y="2055812"/>
            <a:ext cx="12064779" cy="4351338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Most comprehensive tool to compare integration policies:</a:t>
            </a:r>
          </a:p>
          <a:p>
            <a:pPr lvl="1"/>
            <a:r>
              <a:rPr lang="en-US" dirty="0"/>
              <a:t>Number of indicators</a:t>
            </a:r>
          </a:p>
          <a:p>
            <a:pPr lvl="1"/>
            <a:r>
              <a:rPr lang="en-US" dirty="0"/>
              <a:t>Methodology with national experts &amp; checks</a:t>
            </a:r>
          </a:p>
          <a:p>
            <a:pPr lvl="1"/>
            <a:r>
              <a:rPr lang="en-US" dirty="0"/>
              <a:t>Longitudinal scope (2007-2019)</a:t>
            </a:r>
          </a:p>
          <a:p>
            <a:pPr lvl="1"/>
            <a:r>
              <a:rPr lang="en-US" dirty="0"/>
              <a:t>Thematic scope (including health)</a:t>
            </a:r>
          </a:p>
          <a:p>
            <a:pPr lvl="1"/>
            <a:r>
              <a:rPr lang="en-US" dirty="0"/>
              <a:t>Geographic scope (52 countries)</a:t>
            </a:r>
          </a:p>
          <a:p>
            <a:pPr lvl="1"/>
            <a:endParaRPr lang="en-US" dirty="0"/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Most cited international benchmark used by global actors, NGOs, media &amp; researchers</a:t>
            </a:r>
          </a:p>
          <a:p>
            <a:pPr lvl="1"/>
            <a:r>
              <a:rPr lang="en-US" b="0" dirty="0">
                <a:effectLst/>
                <a:latin typeface="Open Sans"/>
              </a:rPr>
              <a:t>Example: Draft Global Compact on Migration recommended participation of all States in MIPEX to identify challenges &amp; best practices </a:t>
            </a:r>
            <a:r>
              <a:rPr lang="en-US" b="0" dirty="0">
                <a:solidFill>
                  <a:srgbClr val="FFFFFF"/>
                </a:solidFill>
                <a:effectLst/>
                <a:latin typeface="Open Sans"/>
              </a:rPr>
              <a:t>Compact </a:t>
            </a:r>
            <a:r>
              <a:rPr lang="en-US" b="0" i="0" dirty="0">
                <a:solidFill>
                  <a:srgbClr val="FFFFFF"/>
                </a:solidFill>
                <a:effectLst/>
                <a:latin typeface="Open Sans"/>
              </a:rPr>
              <a:t>for Safe, Orderly and Regular Migration – Draft REV 1,« 26 March 2018, section 30(a), p. 18).</a:t>
            </a:r>
            <a:endParaRPr lang="en-US" dirty="0"/>
          </a:p>
          <a:p>
            <a:pPr marL="0" indent="0">
              <a:buNone/>
            </a:pPr>
            <a:endParaRPr lang="en-US" dirty="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3B93E6B-5DEA-B548-8FF9-0DC78D259C7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81967" y="5913782"/>
            <a:ext cx="1410033" cy="944217"/>
          </a:xfrm>
          <a:prstGeom prst="rect">
            <a:avLst/>
          </a:prstGeom>
        </p:spPr>
      </p:pic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7A16B22F-BBA2-B34C-95F2-33A162BD01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450012"/>
            <a:ext cx="4114800" cy="365125"/>
          </a:xfrm>
        </p:spPr>
        <p:txBody>
          <a:bodyPr/>
          <a:lstStyle/>
          <a:p>
            <a:pPr>
              <a:defRPr/>
            </a:pPr>
            <a:r>
              <a:rPr lang="en-US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2019 Migration Policy Group</a:t>
            </a:r>
          </a:p>
        </p:txBody>
      </p:sp>
    </p:spTree>
    <p:extLst>
      <p:ext uri="{BB962C8B-B14F-4D97-AF65-F5344CB8AC3E}">
        <p14:creationId xmlns:p14="http://schemas.microsoft.com/office/powerpoint/2010/main" val="215999752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Afbeeldingsresultaat voor cc6632">
            <a:extLst>
              <a:ext uri="{FF2B5EF4-FFF2-40B4-BE49-F238E27FC236}">
                <a16:creationId xmlns:a16="http://schemas.microsoft.com/office/drawing/2014/main" id="{C8D2F5D4-4442-FE4F-9441-5AA2D3BAB5E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12192000" cy="16906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DB493AD-6C0A-F341-B55E-936C96EB5B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What is MIPEX?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43C7277-9E1A-DB4A-B23E-B89CBC09717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7464" y="2055812"/>
            <a:ext cx="12104535" cy="4351338"/>
          </a:xfrm>
        </p:spPr>
        <p:txBody>
          <a:bodyPr>
            <a:normAutofit/>
          </a:bodyPr>
          <a:lstStyle/>
          <a:p>
            <a:r>
              <a:rPr lang="en-US" sz="2600" dirty="0"/>
              <a:t>Use of core indicators captures country’s approach to integration on 3 dimensions: basic rights, equal opportunities &amp; long-term security</a:t>
            </a:r>
          </a:p>
          <a:p>
            <a:pPr lvl="1"/>
            <a:r>
              <a:rPr lang="en-US" dirty="0"/>
              <a:t>Top Ten countries</a:t>
            </a:r>
          </a:p>
          <a:p>
            <a:pPr lvl="1"/>
            <a:r>
              <a:rPr lang="en-US" dirty="0"/>
              <a:t>Comprehensive integration</a:t>
            </a:r>
          </a:p>
          <a:p>
            <a:pPr lvl="1"/>
            <a:r>
              <a:rPr lang="en-US" dirty="0"/>
              <a:t>Temporary integration </a:t>
            </a:r>
          </a:p>
          <a:p>
            <a:pPr lvl="1"/>
            <a:r>
              <a:rPr lang="en-US" dirty="0"/>
              <a:t>Equality on paper</a:t>
            </a:r>
          </a:p>
          <a:p>
            <a:pPr lvl="1"/>
            <a:r>
              <a:rPr lang="en-US" dirty="0"/>
              <a:t>Immigration without Integration</a:t>
            </a:r>
          </a:p>
          <a:p>
            <a:endParaRPr lang="en-US" dirty="0"/>
          </a:p>
          <a:p>
            <a:r>
              <a:rPr lang="en-US" dirty="0"/>
              <a:t>Links between policies &amp; outcomes: 130 peer reviewed scientific studies linking MIPEX to integration outcomes for immigrants &amp; the public</a:t>
            </a:r>
          </a:p>
          <a:p>
            <a:endParaRPr lang="en-US" dirty="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3B93E6B-5DEA-B548-8FF9-0DC78D259C7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81967" y="5913782"/>
            <a:ext cx="1410033" cy="944217"/>
          </a:xfrm>
          <a:prstGeom prst="rect">
            <a:avLst/>
          </a:prstGeom>
        </p:spPr>
      </p:pic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7A16B22F-BBA2-B34C-95F2-33A162BD01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450012"/>
            <a:ext cx="4114800" cy="365125"/>
          </a:xfrm>
        </p:spPr>
        <p:txBody>
          <a:bodyPr/>
          <a:lstStyle/>
          <a:p>
            <a:pPr>
              <a:defRPr/>
            </a:pPr>
            <a:r>
              <a:rPr lang="en-US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2019 Migration Policy Group</a:t>
            </a:r>
          </a:p>
        </p:txBody>
      </p:sp>
    </p:spTree>
    <p:extLst>
      <p:ext uri="{BB962C8B-B14F-4D97-AF65-F5344CB8AC3E}">
        <p14:creationId xmlns:p14="http://schemas.microsoft.com/office/powerpoint/2010/main" val="398353631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Afbeeldingsresultaat voor cc6632">
            <a:extLst>
              <a:ext uri="{FF2B5EF4-FFF2-40B4-BE49-F238E27FC236}">
                <a16:creationId xmlns:a16="http://schemas.microsoft.com/office/drawing/2014/main" id="{C8D2F5D4-4442-FE4F-9441-5AA2D3BAB5E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12192000" cy="16906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DB493AD-6C0A-F341-B55E-936C96EB5B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9070" y="365125"/>
            <a:ext cx="11834632" cy="1325563"/>
          </a:xfrm>
        </p:spPr>
        <p:txBody>
          <a:bodyPr/>
          <a:lstStyle/>
          <a:p>
            <a:pPr algn="ctr"/>
            <a:r>
              <a:rPr lang="en-US" b="1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Results: NO is comprehensive, but 2</a:t>
            </a:r>
            <a:r>
              <a:rPr lang="en-US" b="1" baseline="300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nd</a:t>
            </a:r>
            <a:r>
              <a:rPr lang="en-US" b="1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tier…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43C7277-9E1A-DB4A-B23E-B89CBC09717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96855" y="3082976"/>
            <a:ext cx="12104535" cy="435133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5600" b="1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hlinkClick r:id="rId3"/>
              </a:rPr>
              <a:t>www.mipex.eu/norway</a:t>
            </a:r>
            <a:r>
              <a:rPr lang="en-US" sz="5600" b="1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</a:p>
          <a:p>
            <a:endParaRPr lang="en-US" dirty="0"/>
          </a:p>
          <a:p>
            <a:endParaRPr lang="en-US" dirty="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3B93E6B-5DEA-B548-8FF9-0DC78D259C7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781967" y="5913782"/>
            <a:ext cx="1410033" cy="944217"/>
          </a:xfrm>
          <a:prstGeom prst="rect">
            <a:avLst/>
          </a:prstGeom>
        </p:spPr>
      </p:pic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7A16B22F-BBA2-B34C-95F2-33A162BD01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450012"/>
            <a:ext cx="4114800" cy="365125"/>
          </a:xfrm>
        </p:spPr>
        <p:txBody>
          <a:bodyPr/>
          <a:lstStyle/>
          <a:p>
            <a:pPr>
              <a:defRPr/>
            </a:pPr>
            <a:r>
              <a:rPr lang="en-US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2019 Migration Policy Group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2EDEF4F-69C4-46FC-B75E-BF0E83E1834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9070" y="1803573"/>
            <a:ext cx="3571781" cy="50068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738166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Afbeeldingsresultaat voor cc6632">
            <a:extLst>
              <a:ext uri="{FF2B5EF4-FFF2-40B4-BE49-F238E27FC236}">
                <a16:creationId xmlns:a16="http://schemas.microsoft.com/office/drawing/2014/main" id="{C8D2F5D4-4442-FE4F-9441-5AA2D3BAB5E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12192000" cy="16906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DB493AD-6C0A-F341-B55E-936C96EB5B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760" y="182562"/>
            <a:ext cx="11968480" cy="1325563"/>
          </a:xfrm>
        </p:spPr>
        <p:txBody>
          <a:bodyPr>
            <a:normAutofit fontScale="90000"/>
          </a:bodyPr>
          <a:lstStyle/>
          <a:p>
            <a:r>
              <a:rPr lang="en-US" b="1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2014-2019: -3 (72 to 69), NO falls out of Top 10</a:t>
            </a:r>
            <a:br>
              <a:rPr lang="en-US" b="1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</a:br>
            <a:r>
              <a:rPr lang="en-US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Equal rights &amp; opportunities, but </a:t>
            </a:r>
            <a:br>
              <a:rPr lang="en-US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</a:br>
            <a:r>
              <a:rPr lang="en-US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not equal security for newcomers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3B93E6B-5DEA-B548-8FF9-0DC78D259C7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81967" y="5913782"/>
            <a:ext cx="1410033" cy="944217"/>
          </a:xfrm>
          <a:prstGeom prst="rect">
            <a:avLst/>
          </a:prstGeom>
        </p:spPr>
      </p:pic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7A16B22F-BBA2-B34C-95F2-33A162BD01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450012"/>
            <a:ext cx="4114800" cy="365125"/>
          </a:xfrm>
        </p:spPr>
        <p:txBody>
          <a:bodyPr/>
          <a:lstStyle/>
          <a:p>
            <a:pPr>
              <a:defRPr/>
            </a:pPr>
            <a:r>
              <a:rPr lang="en-US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2019 Migration Policy Group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98C7F2BA-C44B-4D0E-93DE-7F6E2994355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279890" y="2157889"/>
            <a:ext cx="2800350" cy="363855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FA3471CA-5F12-4EA9-B138-B8EFB564BA6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2033324"/>
            <a:ext cx="9221299" cy="48246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462016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Afbeeldingsresultaat voor cc6632">
            <a:extLst>
              <a:ext uri="{FF2B5EF4-FFF2-40B4-BE49-F238E27FC236}">
                <a16:creationId xmlns:a16="http://schemas.microsoft.com/office/drawing/2014/main" id="{C8D2F5D4-4442-FE4F-9441-5AA2D3BAB5E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12192000" cy="16906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DB493AD-6C0A-F341-B55E-936C96EB5B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5172" y="386556"/>
            <a:ext cx="11921656" cy="1325563"/>
          </a:xfrm>
        </p:spPr>
        <p:txBody>
          <a:bodyPr/>
          <a:lstStyle/>
          <a:p>
            <a:r>
              <a:rPr lang="en-US" b="1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MIPEX links integration policies &amp; outcomes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43C7277-9E1A-DB4A-B23E-B89CBC09717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7464" y="2055812"/>
            <a:ext cx="12104535" cy="435133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en-US" sz="5600" b="1" dirty="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  <a:hlinkClick r:id="rId3"/>
            </a:endParaRPr>
          </a:p>
          <a:p>
            <a:pPr marL="0" indent="0" algn="ctr">
              <a:buNone/>
            </a:pPr>
            <a:r>
              <a:rPr lang="en-US" sz="5600" b="1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Integration as two-way process</a:t>
            </a:r>
          </a:p>
          <a:p>
            <a:endParaRPr lang="en-US" dirty="0"/>
          </a:p>
          <a:p>
            <a:endParaRPr lang="en-US" dirty="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3B93E6B-5DEA-B548-8FF9-0DC78D259C7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781967" y="5913782"/>
            <a:ext cx="1410033" cy="944217"/>
          </a:xfrm>
          <a:prstGeom prst="rect">
            <a:avLst/>
          </a:prstGeom>
        </p:spPr>
      </p:pic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7A16B22F-BBA2-B34C-95F2-33A162BD01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450012"/>
            <a:ext cx="4114800" cy="365125"/>
          </a:xfrm>
        </p:spPr>
        <p:txBody>
          <a:bodyPr/>
          <a:lstStyle/>
          <a:p>
            <a:pPr>
              <a:defRPr/>
            </a:pPr>
            <a:r>
              <a:rPr lang="en-US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2019 Migration Policy Group</a:t>
            </a:r>
          </a:p>
        </p:txBody>
      </p:sp>
    </p:spTree>
    <p:extLst>
      <p:ext uri="{BB962C8B-B14F-4D97-AF65-F5344CB8AC3E}">
        <p14:creationId xmlns:p14="http://schemas.microsoft.com/office/powerpoint/2010/main" val="173530630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Afbeeldingsresultaat voor cc6632">
            <a:extLst>
              <a:ext uri="{FF2B5EF4-FFF2-40B4-BE49-F238E27FC236}">
                <a16:creationId xmlns:a16="http://schemas.microsoft.com/office/drawing/2014/main" id="{C8D2F5D4-4442-FE4F-9441-5AA2D3BAB5E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12192000" cy="16906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DB493AD-6C0A-F341-B55E-936C96EB5B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5172" y="386556"/>
            <a:ext cx="11921656" cy="1325563"/>
          </a:xfrm>
        </p:spPr>
        <p:txBody>
          <a:bodyPr>
            <a:normAutofit/>
          </a:bodyPr>
          <a:lstStyle/>
          <a:p>
            <a:r>
              <a:rPr lang="en-US" sz="4000" b="1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Dozens of studies link policies &amp; public opinion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3B93E6B-5DEA-B548-8FF9-0DC78D259C7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81967" y="5913782"/>
            <a:ext cx="1410033" cy="944217"/>
          </a:xfrm>
          <a:prstGeom prst="rect">
            <a:avLst/>
          </a:prstGeom>
        </p:spPr>
      </p:pic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7A16B22F-BBA2-B34C-95F2-33A162BD01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450012"/>
            <a:ext cx="4114800" cy="365125"/>
          </a:xfrm>
        </p:spPr>
        <p:txBody>
          <a:bodyPr/>
          <a:lstStyle/>
          <a:p>
            <a:pPr>
              <a:defRPr/>
            </a:pPr>
            <a:r>
              <a:rPr lang="en-US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2019 Migration Policy Group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BD9089E-07F8-405B-B064-2835A4D1A62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4364" y="1712119"/>
            <a:ext cx="6700470" cy="5163972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4BCE198A-8A8E-4CA1-B113-C651DA7C675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84834" y="2077243"/>
            <a:ext cx="5004408" cy="3699272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BF981F8D-AE25-4F06-BF58-D233DC2C9A9E}"/>
              </a:ext>
            </a:extLst>
          </p:cNvPr>
          <p:cNvSpPr/>
          <p:nvPr/>
        </p:nvSpPr>
        <p:spPr>
          <a:xfrm>
            <a:off x="4786685" y="4771537"/>
            <a:ext cx="492981" cy="469866"/>
          </a:xfrm>
          <a:prstGeom prst="rect">
            <a:avLst/>
          </a:prstGeom>
          <a:solidFill>
            <a:srgbClr val="00B050">
              <a:alpha val="1098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675008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Afbeeldingsresultaat voor cc6632">
            <a:extLst>
              <a:ext uri="{FF2B5EF4-FFF2-40B4-BE49-F238E27FC236}">
                <a16:creationId xmlns:a16="http://schemas.microsoft.com/office/drawing/2014/main" id="{C8D2F5D4-4442-FE4F-9441-5AA2D3BAB5E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12192000" cy="16906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DB493AD-6C0A-F341-B55E-936C96EB5B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5172" y="386556"/>
            <a:ext cx="11921656" cy="1325563"/>
          </a:xfrm>
        </p:spPr>
        <p:txBody>
          <a:bodyPr>
            <a:normAutofit/>
          </a:bodyPr>
          <a:lstStyle/>
          <a:p>
            <a:r>
              <a:rPr lang="en-US" sz="4000" b="1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New studies link policies &amp; immigrant attitudes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3B93E6B-5DEA-B548-8FF9-0DC78D259C7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81967" y="5913782"/>
            <a:ext cx="1410033" cy="944217"/>
          </a:xfrm>
          <a:prstGeom prst="rect">
            <a:avLst/>
          </a:prstGeom>
        </p:spPr>
      </p:pic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7A16B22F-BBA2-B34C-95F2-33A162BD01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450012"/>
            <a:ext cx="4114800" cy="365125"/>
          </a:xfrm>
        </p:spPr>
        <p:txBody>
          <a:bodyPr/>
          <a:lstStyle/>
          <a:p>
            <a:pPr>
              <a:defRPr/>
            </a:pPr>
            <a:r>
              <a:rPr lang="en-US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2019 Migration Policy Group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33036C9B-923C-4D31-9F8D-8ECA2B1DFE4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71352" y="3524204"/>
            <a:ext cx="5719835" cy="1426357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C30BE63C-D1C2-4CB0-92B2-A5FD3E01897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1690688"/>
            <a:ext cx="6382642" cy="4780756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EDF81FF3-69CB-4893-9570-457A3EE5865B}"/>
              </a:ext>
            </a:extLst>
          </p:cNvPr>
          <p:cNvSpPr/>
          <p:nvPr/>
        </p:nvSpPr>
        <p:spPr>
          <a:xfrm>
            <a:off x="4293704" y="2361797"/>
            <a:ext cx="492981" cy="469866"/>
          </a:xfrm>
          <a:prstGeom prst="rect">
            <a:avLst/>
          </a:prstGeom>
          <a:solidFill>
            <a:srgbClr val="00B050">
              <a:alpha val="1098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369878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244</TotalTime>
  <Words>604</Words>
  <Application>Microsoft Office PowerPoint</Application>
  <PresentationFormat>Widescreen</PresentationFormat>
  <Paragraphs>80</Paragraphs>
  <Slides>19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5" baseType="lpstr">
      <vt:lpstr>Arial</vt:lpstr>
      <vt:lpstr>Calibri</vt:lpstr>
      <vt:lpstr>Calibri Light</vt:lpstr>
      <vt:lpstr>Lato</vt:lpstr>
      <vt:lpstr>Open Sans</vt:lpstr>
      <vt:lpstr>Office Theme</vt:lpstr>
      <vt:lpstr>Brussels, Belgium  |  March 9, 2020</vt:lpstr>
      <vt:lpstr>What is Migration Policy Group?</vt:lpstr>
      <vt:lpstr>What is MIPEX?</vt:lpstr>
      <vt:lpstr>What is MIPEX?</vt:lpstr>
      <vt:lpstr>Results: NO is comprehensive, but 2nd tier… </vt:lpstr>
      <vt:lpstr>2014-2019: -3 (72 to 69), NO falls out of Top 10 Equal rights &amp; opportunities, but  not equal security for newcomers</vt:lpstr>
      <vt:lpstr>MIPEX links integration policies &amp; outcomes</vt:lpstr>
      <vt:lpstr>Dozens of studies link policies &amp; public opinion</vt:lpstr>
      <vt:lpstr>New studies link policies &amp; immigrant attitudes</vt:lpstr>
      <vt:lpstr>Dozen studies link policies &amp; migrant health</vt:lpstr>
      <vt:lpstr>MIPEX links integration policies &amp; outcomes</vt:lpstr>
      <vt:lpstr>Study links family reunion policy &amp; rates</vt:lpstr>
      <vt:lpstr>Study links perm. residence policy &amp; rate</vt:lpstr>
      <vt:lpstr>Studies links naturalisation policy &amp; rates</vt:lpstr>
      <vt:lpstr>Few studies not yet conclusive on links between long-term security &amp; (quality) employment</vt:lpstr>
      <vt:lpstr>Few studies not yet conclusive on links between long-term security &amp; (quality) employment</vt:lpstr>
      <vt:lpstr>Few studies not yet conclusive on links between long-term security &amp; (quality) employment</vt:lpstr>
      <vt:lpstr>Dozens of studies on links between long-term security, belonging &amp; public attitudes</vt:lpstr>
      <vt:lpstr>MIPEX conclusions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Thomas Huddleston</dc:creator>
  <cp:lastModifiedBy>Thomas Huddleston</cp:lastModifiedBy>
  <cp:revision>25</cp:revision>
  <dcterms:created xsi:type="dcterms:W3CDTF">2020-10-13T15:51:14Z</dcterms:created>
  <dcterms:modified xsi:type="dcterms:W3CDTF">2020-10-15T06:57:39Z</dcterms:modified>
</cp:coreProperties>
</file>